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301" r:id="rId2"/>
    <p:sldId id="257" r:id="rId3"/>
    <p:sldId id="259" r:id="rId4"/>
    <p:sldId id="258" r:id="rId5"/>
    <p:sldId id="256" r:id="rId6"/>
    <p:sldId id="302" r:id="rId7"/>
    <p:sldId id="261" r:id="rId8"/>
    <p:sldId id="263" r:id="rId9"/>
    <p:sldId id="265" r:id="rId10"/>
    <p:sldId id="303" r:id="rId11"/>
    <p:sldId id="270" r:id="rId12"/>
    <p:sldId id="271" r:id="rId13"/>
    <p:sldId id="272" r:id="rId14"/>
    <p:sldId id="304" r:id="rId15"/>
    <p:sldId id="275" r:id="rId16"/>
    <p:sldId id="277" r:id="rId17"/>
    <p:sldId id="279" r:id="rId18"/>
    <p:sldId id="305" r:id="rId19"/>
    <p:sldId id="282" r:id="rId20"/>
    <p:sldId id="284" r:id="rId21"/>
    <p:sldId id="286" r:id="rId22"/>
    <p:sldId id="306" r:id="rId23"/>
    <p:sldId id="289" r:id="rId24"/>
    <p:sldId id="291" r:id="rId25"/>
    <p:sldId id="293" r:id="rId26"/>
    <p:sldId id="307" r:id="rId27"/>
    <p:sldId id="296" r:id="rId28"/>
    <p:sldId id="298" r:id="rId29"/>
    <p:sldId id="300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6" d="100"/>
          <a:sy n="66" d="100"/>
        </p:scale>
        <p:origin x="-14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-1662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86D1DF-B761-42AC-9BCA-0B7E8EA93235}" type="datetimeFigureOut">
              <a:rPr lang="en-GB" smtClean="0"/>
              <a:pPr/>
              <a:t>13/01/2019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3BD31A-9BE4-4922-B1A1-DB4A1508178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085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3BD31A-9BE4-4922-B1A1-DB4A1508178E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3BD31A-9BE4-4922-B1A1-DB4A1508178E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3BD31A-9BE4-4922-B1A1-DB4A1508178E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3BD31A-9BE4-4922-B1A1-DB4A1508178E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83711-0A31-46BF-952E-9BDACEF506B0}" type="datetimeFigureOut">
              <a:rPr lang="en-GB" smtClean="0"/>
              <a:pPr/>
              <a:t>13/01/2019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27E1F-C2A3-46BF-B1DE-9DFB5FD4D6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83711-0A31-46BF-952E-9BDACEF506B0}" type="datetimeFigureOut">
              <a:rPr lang="en-GB" smtClean="0"/>
              <a:pPr/>
              <a:t>13/01/2019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27E1F-C2A3-46BF-B1DE-9DFB5FD4D6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83711-0A31-46BF-952E-9BDACEF506B0}" type="datetimeFigureOut">
              <a:rPr lang="en-GB" smtClean="0"/>
              <a:pPr/>
              <a:t>13/01/2019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27E1F-C2A3-46BF-B1DE-9DFB5FD4D6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83711-0A31-46BF-952E-9BDACEF506B0}" type="datetimeFigureOut">
              <a:rPr lang="en-GB" smtClean="0"/>
              <a:pPr/>
              <a:t>13/01/2019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27E1F-C2A3-46BF-B1DE-9DFB5FD4D6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83711-0A31-46BF-952E-9BDACEF506B0}" type="datetimeFigureOut">
              <a:rPr lang="en-GB" smtClean="0"/>
              <a:pPr/>
              <a:t>13/01/2019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27E1F-C2A3-46BF-B1DE-9DFB5FD4D6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83711-0A31-46BF-952E-9BDACEF506B0}" type="datetimeFigureOut">
              <a:rPr lang="en-GB" smtClean="0"/>
              <a:pPr/>
              <a:t>13/01/2019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27E1F-C2A3-46BF-B1DE-9DFB5FD4D6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83711-0A31-46BF-952E-9BDACEF506B0}" type="datetimeFigureOut">
              <a:rPr lang="en-GB" smtClean="0"/>
              <a:pPr/>
              <a:t>13/01/2019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27E1F-C2A3-46BF-B1DE-9DFB5FD4D6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83711-0A31-46BF-952E-9BDACEF506B0}" type="datetimeFigureOut">
              <a:rPr lang="en-GB" smtClean="0"/>
              <a:pPr/>
              <a:t>13/01/2019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27E1F-C2A3-46BF-B1DE-9DFB5FD4D6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83711-0A31-46BF-952E-9BDACEF506B0}" type="datetimeFigureOut">
              <a:rPr lang="en-GB" smtClean="0"/>
              <a:pPr/>
              <a:t>13/01/2019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27E1F-C2A3-46BF-B1DE-9DFB5FD4D6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83711-0A31-46BF-952E-9BDACEF506B0}" type="datetimeFigureOut">
              <a:rPr lang="en-GB" smtClean="0"/>
              <a:pPr/>
              <a:t>13/01/2019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27E1F-C2A3-46BF-B1DE-9DFB5FD4D6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83711-0A31-46BF-952E-9BDACEF506B0}" type="datetimeFigureOut">
              <a:rPr lang="en-GB" smtClean="0"/>
              <a:pPr/>
              <a:t>13/01/2019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27E1F-C2A3-46BF-B1DE-9DFB5FD4D6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383711-0A31-46BF-952E-9BDACEF506B0}" type="datetimeFigureOut">
              <a:rPr lang="en-GB" smtClean="0"/>
              <a:pPr/>
              <a:t>13/01/2019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27E1F-C2A3-46BF-B1DE-9DFB5FD4D6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evel 2"/>
          <p:cNvSpPr/>
          <p:nvPr/>
        </p:nvSpPr>
        <p:spPr>
          <a:xfrm>
            <a:off x="323528" y="476672"/>
            <a:ext cx="8424936" cy="597666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341408" y="2967335"/>
            <a:ext cx="64611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QUESTION NUMBER 1</a:t>
            </a:r>
            <a:endParaRPr lang="en-US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3670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 flipH="1">
            <a:off x="251520" y="347362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483768" y="90872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(-4,8)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555776" y="4437112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(-4,-4)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7308304" y="90872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7380312" y="4293096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(8,-4)</a:t>
            </a:r>
            <a:endParaRPr lang="en-GB" sz="2400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3707904" y="1196752"/>
            <a:ext cx="3456384" cy="3420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51520" y="1484784"/>
            <a:ext cx="2664296" cy="1477328"/>
          </a:xfrm>
          <a:prstGeom prst="wedgeRectCallout">
            <a:avLst>
              <a:gd name="adj1" fmla="val -42422"/>
              <a:gd name="adj2" fmla="val 73481"/>
            </a:avLst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What are the coordinates of the other corner?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/>
          <p:cNvCxnSpPr/>
          <p:nvPr/>
        </p:nvCxnSpPr>
        <p:spPr>
          <a:xfrm flipH="1">
            <a:off x="251520" y="347362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483768" y="90872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(-4,8)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555776" y="4437112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(-4,-4)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7308304" y="90872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7380312" y="4293096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(8,-4)</a:t>
            </a:r>
            <a:endParaRPr lang="en-GB" sz="2400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3707904" y="1196752"/>
            <a:ext cx="3456384" cy="3420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7452320" y="4221088"/>
            <a:ext cx="360040" cy="64807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7596336" y="1340768"/>
            <a:ext cx="0" cy="280831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452320" y="908720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8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76056" y="5157192"/>
            <a:ext cx="40679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These two points are the same distance along the </a:t>
            </a:r>
            <a:r>
              <a:rPr lang="en-GB" sz="2400" i="1" dirty="0" smtClean="0"/>
              <a:t>x </a:t>
            </a:r>
            <a:r>
              <a:rPr lang="en-GB" sz="2400" dirty="0" smtClean="0"/>
              <a:t>axis so they must have the same </a:t>
            </a:r>
            <a:r>
              <a:rPr lang="en-GB" sz="2400" i="1" dirty="0"/>
              <a:t>x</a:t>
            </a:r>
            <a:r>
              <a:rPr lang="en-GB" sz="2400" dirty="0" smtClean="0"/>
              <a:t> coordinate</a:t>
            </a:r>
            <a:endParaRPr lang="en-GB" sz="2400" dirty="0"/>
          </a:p>
        </p:txBody>
      </p:sp>
      <p:sp>
        <p:nvSpPr>
          <p:cNvPr id="21" name="Oval 20"/>
          <p:cNvSpPr/>
          <p:nvPr/>
        </p:nvSpPr>
        <p:spPr>
          <a:xfrm>
            <a:off x="7020272" y="4437112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7020272" y="1052736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4" grpId="0"/>
      <p:bldP spid="26" grpId="0"/>
      <p:bldP spid="21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Straight Connector 29"/>
          <p:cNvCxnSpPr/>
          <p:nvPr/>
        </p:nvCxnSpPr>
        <p:spPr>
          <a:xfrm flipH="1">
            <a:off x="251520" y="347362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483768" y="90872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(-4,8)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555776" y="4437112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(-4,-4)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7308304" y="90872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7380312" y="4293096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(8,-4)</a:t>
            </a:r>
            <a:endParaRPr lang="en-GB" sz="2400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3707904" y="1196752"/>
            <a:ext cx="3456384" cy="3420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915816" y="836712"/>
            <a:ext cx="360040" cy="648072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9" name="Group 28"/>
          <p:cNvGrpSpPr/>
          <p:nvPr/>
        </p:nvGrpSpPr>
        <p:grpSpPr>
          <a:xfrm>
            <a:off x="3131840" y="476672"/>
            <a:ext cx="4896544" cy="432048"/>
            <a:chOff x="3131840" y="476672"/>
            <a:chExt cx="4896544" cy="432048"/>
          </a:xfrm>
        </p:grpSpPr>
        <p:cxnSp>
          <p:nvCxnSpPr>
            <p:cNvPr id="14" name="Straight Arrow Connector 13"/>
            <p:cNvCxnSpPr/>
            <p:nvPr/>
          </p:nvCxnSpPr>
          <p:spPr>
            <a:xfrm rot="5400000">
              <a:off x="7812360" y="692696"/>
              <a:ext cx="432048" cy="0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3131840" y="476672"/>
              <a:ext cx="4896544" cy="0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3131840" y="476672"/>
              <a:ext cx="8384" cy="288032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7812360" y="908720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B050"/>
                </a:solidFill>
              </a:rPr>
              <a:t>8</a:t>
            </a:r>
            <a:endParaRPr lang="en-GB" sz="2400" b="1" dirty="0">
              <a:solidFill>
                <a:srgbClr val="00B05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95536" y="260648"/>
            <a:ext cx="16561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These two points are at the same height so they must have the same</a:t>
            </a:r>
            <a:r>
              <a:rPr lang="en-GB" sz="2400" i="1" dirty="0" smtClean="0"/>
              <a:t> y </a:t>
            </a:r>
            <a:r>
              <a:rPr lang="en-GB" sz="2400" dirty="0" smtClean="0"/>
              <a:t>coordinate</a:t>
            </a:r>
            <a:endParaRPr lang="en-GB" sz="2400" dirty="0"/>
          </a:p>
        </p:txBody>
      </p:sp>
      <p:sp>
        <p:nvSpPr>
          <p:cNvPr id="27" name="Oval 26"/>
          <p:cNvSpPr/>
          <p:nvPr/>
        </p:nvSpPr>
        <p:spPr>
          <a:xfrm>
            <a:off x="3563888" y="1052736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7020272" y="1052736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7452320" y="908720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8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5" grpId="0"/>
      <p:bldP spid="26" grpId="0"/>
      <p:bldP spid="27" grpId="0" animBg="1"/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TextBox 110"/>
          <p:cNvSpPr txBox="1"/>
          <p:nvPr/>
        </p:nvSpPr>
        <p:spPr>
          <a:xfrm>
            <a:off x="2699792" y="90872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(-4,8)</a:t>
            </a:r>
            <a:endParaRPr lang="en-GB" sz="2400" dirty="0"/>
          </a:p>
        </p:txBody>
      </p:sp>
      <p:sp>
        <p:nvSpPr>
          <p:cNvPr id="112" name="TextBox 111"/>
          <p:cNvSpPr txBox="1"/>
          <p:nvPr/>
        </p:nvSpPr>
        <p:spPr>
          <a:xfrm>
            <a:off x="2987824" y="4581128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(-4,-4)</a:t>
            </a:r>
            <a:endParaRPr lang="en-GB" sz="2400" dirty="0"/>
          </a:p>
        </p:txBody>
      </p:sp>
      <p:sp>
        <p:nvSpPr>
          <p:cNvPr id="113" name="TextBox 112"/>
          <p:cNvSpPr txBox="1"/>
          <p:nvPr/>
        </p:nvSpPr>
        <p:spPr>
          <a:xfrm>
            <a:off x="7308304" y="90872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sp>
        <p:nvSpPr>
          <p:cNvPr id="114" name="TextBox 113"/>
          <p:cNvSpPr txBox="1"/>
          <p:nvPr/>
        </p:nvSpPr>
        <p:spPr>
          <a:xfrm>
            <a:off x="6948264" y="4653136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(8,-4)</a:t>
            </a:r>
            <a:endParaRPr lang="en-GB" sz="2400" dirty="0"/>
          </a:p>
        </p:txBody>
      </p:sp>
      <p:sp>
        <p:nvSpPr>
          <p:cNvPr id="116" name="Rectangle 115"/>
          <p:cNvSpPr/>
          <p:nvPr/>
        </p:nvSpPr>
        <p:spPr>
          <a:xfrm>
            <a:off x="3707904" y="1196752"/>
            <a:ext cx="3456384" cy="3420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5" name="Straight Connector 114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H="1">
            <a:off x="251520" y="347362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4716016" y="88133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716016" y="116936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716016" y="145740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716016" y="174543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716016" y="20334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716016" y="232149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716016" y="260952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16016" y="289756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716016" y="318559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716016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716016" y="376165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16016" y="404968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716016" y="433772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716016" y="462575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4716016" y="491378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716016" y="520181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716016" y="548984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716016" y="577788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4716016" y="606591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4716016" y="606591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Group 164"/>
          <p:cNvGrpSpPr/>
          <p:nvPr/>
        </p:nvGrpSpPr>
        <p:grpSpPr>
          <a:xfrm rot="5400000">
            <a:off x="2699792" y="1745432"/>
            <a:ext cx="288032" cy="3456384"/>
            <a:chOff x="4868416" y="2933328"/>
            <a:chExt cx="288032" cy="3456384"/>
          </a:xfrm>
        </p:grpSpPr>
        <p:cxnSp>
          <p:nvCxnSpPr>
            <p:cNvPr id="27" name="Straight Connector 26"/>
            <p:cNvCxnSpPr/>
            <p:nvPr/>
          </p:nvCxnSpPr>
          <p:spPr>
            <a:xfrm>
              <a:off x="4868416" y="293332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4868416" y="322136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4868416" y="350939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4868416" y="37974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4868416" y="408545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4868416" y="437348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4868416" y="466152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4868416" y="494955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4868416" y="523758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4868416" y="552561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4868416" y="581364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4868416" y="6101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4868416" y="638971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0" name="Straight Connector 39"/>
          <p:cNvCxnSpPr/>
          <p:nvPr/>
        </p:nvCxnSpPr>
        <p:spPr>
          <a:xfrm rot="5400000">
            <a:off x="7596336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5400000">
            <a:off x="7308304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rot="5400000">
            <a:off x="7020272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rot="5400000">
            <a:off x="6732240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rot="5400000">
            <a:off x="6444208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rot="5400000">
            <a:off x="6156176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rot="5400000">
            <a:off x="5868144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rot="5400000">
            <a:off x="5580112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rot="5400000">
            <a:off x="5292080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rot="5400000">
            <a:off x="5004048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rot="5400000">
            <a:off x="4716016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rot="5400000">
            <a:off x="8172400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rot="5400000">
            <a:off x="7884368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4932040" y="302183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4" name="TextBox 53"/>
          <p:cNvSpPr txBox="1"/>
          <p:nvPr/>
        </p:nvSpPr>
        <p:spPr>
          <a:xfrm>
            <a:off x="4932040" y="273383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2</a:t>
            </a:r>
            <a:endParaRPr lang="en-GB" sz="1400" dirty="0"/>
          </a:p>
        </p:txBody>
      </p:sp>
      <p:sp>
        <p:nvSpPr>
          <p:cNvPr id="55" name="TextBox 54"/>
          <p:cNvSpPr txBox="1"/>
          <p:nvPr/>
        </p:nvSpPr>
        <p:spPr>
          <a:xfrm>
            <a:off x="4932040" y="71783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9</a:t>
            </a:r>
            <a:endParaRPr lang="en-GB" sz="1400" dirty="0"/>
          </a:p>
        </p:txBody>
      </p:sp>
      <p:sp>
        <p:nvSpPr>
          <p:cNvPr id="56" name="TextBox 55"/>
          <p:cNvSpPr txBox="1"/>
          <p:nvPr/>
        </p:nvSpPr>
        <p:spPr>
          <a:xfrm>
            <a:off x="4932040" y="978479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8</a:t>
            </a:r>
            <a:endParaRPr lang="en-GB" sz="1400" dirty="0"/>
          </a:p>
        </p:txBody>
      </p:sp>
      <p:sp>
        <p:nvSpPr>
          <p:cNvPr id="57" name="TextBox 56"/>
          <p:cNvSpPr txBox="1"/>
          <p:nvPr/>
        </p:nvSpPr>
        <p:spPr>
          <a:xfrm>
            <a:off x="4932040" y="129383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7</a:t>
            </a:r>
            <a:endParaRPr lang="en-GB" sz="1400" dirty="0"/>
          </a:p>
        </p:txBody>
      </p:sp>
      <p:sp>
        <p:nvSpPr>
          <p:cNvPr id="58" name="TextBox 57"/>
          <p:cNvSpPr txBox="1"/>
          <p:nvPr/>
        </p:nvSpPr>
        <p:spPr>
          <a:xfrm>
            <a:off x="4932040" y="1592696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6</a:t>
            </a:r>
            <a:endParaRPr lang="en-GB" sz="1400" dirty="0"/>
          </a:p>
        </p:txBody>
      </p:sp>
      <p:sp>
        <p:nvSpPr>
          <p:cNvPr id="59" name="TextBox 58"/>
          <p:cNvSpPr txBox="1"/>
          <p:nvPr/>
        </p:nvSpPr>
        <p:spPr>
          <a:xfrm rot="10800000" flipV="1">
            <a:off x="4932040" y="187335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5</a:t>
            </a:r>
            <a:endParaRPr lang="en-GB" sz="1400" dirty="0"/>
          </a:p>
        </p:txBody>
      </p:sp>
      <p:sp>
        <p:nvSpPr>
          <p:cNvPr id="60" name="TextBox 59"/>
          <p:cNvSpPr txBox="1"/>
          <p:nvPr/>
        </p:nvSpPr>
        <p:spPr>
          <a:xfrm>
            <a:off x="4932040" y="2130607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4</a:t>
            </a:r>
            <a:endParaRPr lang="en-GB" sz="1400" dirty="0"/>
          </a:p>
        </p:txBody>
      </p:sp>
      <p:sp>
        <p:nvSpPr>
          <p:cNvPr id="61" name="TextBox 60"/>
          <p:cNvSpPr txBox="1"/>
          <p:nvPr/>
        </p:nvSpPr>
        <p:spPr>
          <a:xfrm>
            <a:off x="4932040" y="244583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3</a:t>
            </a:r>
            <a:endParaRPr lang="en-GB" sz="1400" dirty="0"/>
          </a:p>
        </p:txBody>
      </p:sp>
      <p:sp>
        <p:nvSpPr>
          <p:cNvPr id="62" name="TextBox 61"/>
          <p:cNvSpPr txBox="1"/>
          <p:nvPr/>
        </p:nvSpPr>
        <p:spPr>
          <a:xfrm>
            <a:off x="5004048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63" name="TextBox 62"/>
          <p:cNvSpPr txBox="1"/>
          <p:nvPr/>
        </p:nvSpPr>
        <p:spPr>
          <a:xfrm>
            <a:off x="5292080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2</a:t>
            </a:r>
            <a:endParaRPr lang="en-GB" sz="1400" dirty="0"/>
          </a:p>
        </p:txBody>
      </p:sp>
      <p:sp>
        <p:nvSpPr>
          <p:cNvPr id="64" name="TextBox 63"/>
          <p:cNvSpPr txBox="1"/>
          <p:nvPr/>
        </p:nvSpPr>
        <p:spPr>
          <a:xfrm>
            <a:off x="7308304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9</a:t>
            </a:r>
            <a:endParaRPr lang="en-GB" sz="1400" dirty="0"/>
          </a:p>
        </p:txBody>
      </p:sp>
      <p:sp>
        <p:nvSpPr>
          <p:cNvPr id="65" name="TextBox 64"/>
          <p:cNvSpPr txBox="1"/>
          <p:nvPr/>
        </p:nvSpPr>
        <p:spPr>
          <a:xfrm>
            <a:off x="7020272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8</a:t>
            </a:r>
            <a:endParaRPr lang="en-GB" sz="1400" dirty="0"/>
          </a:p>
        </p:txBody>
      </p:sp>
      <p:sp>
        <p:nvSpPr>
          <p:cNvPr id="66" name="TextBox 65"/>
          <p:cNvSpPr txBox="1"/>
          <p:nvPr/>
        </p:nvSpPr>
        <p:spPr>
          <a:xfrm>
            <a:off x="6732240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7</a:t>
            </a:r>
            <a:endParaRPr lang="en-GB" sz="1400" dirty="0"/>
          </a:p>
        </p:txBody>
      </p:sp>
      <p:sp>
        <p:nvSpPr>
          <p:cNvPr id="67" name="TextBox 66"/>
          <p:cNvSpPr txBox="1"/>
          <p:nvPr/>
        </p:nvSpPr>
        <p:spPr>
          <a:xfrm>
            <a:off x="6444208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6</a:t>
            </a:r>
            <a:endParaRPr lang="en-GB" sz="1400" dirty="0"/>
          </a:p>
        </p:txBody>
      </p:sp>
      <p:sp>
        <p:nvSpPr>
          <p:cNvPr id="68" name="TextBox 67"/>
          <p:cNvSpPr txBox="1"/>
          <p:nvPr/>
        </p:nvSpPr>
        <p:spPr>
          <a:xfrm rot="10800000" flipV="1">
            <a:off x="6156176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5</a:t>
            </a:r>
            <a:endParaRPr lang="en-GB" sz="1400" dirty="0"/>
          </a:p>
        </p:txBody>
      </p:sp>
      <p:sp>
        <p:nvSpPr>
          <p:cNvPr id="69" name="TextBox 68"/>
          <p:cNvSpPr txBox="1"/>
          <p:nvPr/>
        </p:nvSpPr>
        <p:spPr>
          <a:xfrm>
            <a:off x="5868144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4</a:t>
            </a:r>
            <a:endParaRPr lang="en-GB" sz="1400" dirty="0"/>
          </a:p>
        </p:txBody>
      </p:sp>
      <p:sp>
        <p:nvSpPr>
          <p:cNvPr id="70" name="TextBox 69"/>
          <p:cNvSpPr txBox="1"/>
          <p:nvPr/>
        </p:nvSpPr>
        <p:spPr>
          <a:xfrm>
            <a:off x="5580112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3</a:t>
            </a:r>
            <a:endParaRPr lang="en-GB" sz="1400" dirty="0"/>
          </a:p>
        </p:txBody>
      </p:sp>
      <p:sp>
        <p:nvSpPr>
          <p:cNvPr id="71" name="TextBox 70"/>
          <p:cNvSpPr txBox="1"/>
          <p:nvPr/>
        </p:nvSpPr>
        <p:spPr>
          <a:xfrm>
            <a:off x="7848000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11</a:t>
            </a:r>
            <a:endParaRPr lang="en-GB" sz="1400" dirty="0"/>
          </a:p>
        </p:txBody>
      </p:sp>
      <p:sp>
        <p:nvSpPr>
          <p:cNvPr id="72" name="TextBox 71"/>
          <p:cNvSpPr txBox="1"/>
          <p:nvPr/>
        </p:nvSpPr>
        <p:spPr>
          <a:xfrm>
            <a:off x="7560000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10</a:t>
            </a:r>
            <a:endParaRPr lang="en-GB" dirty="0"/>
          </a:p>
        </p:txBody>
      </p:sp>
      <p:sp>
        <p:nvSpPr>
          <p:cNvPr id="73" name="TextBox 72"/>
          <p:cNvSpPr txBox="1"/>
          <p:nvPr/>
        </p:nvSpPr>
        <p:spPr>
          <a:xfrm>
            <a:off x="8172400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12</a:t>
            </a:r>
            <a:endParaRPr lang="en-GB" sz="1400" dirty="0"/>
          </a:p>
        </p:txBody>
      </p:sp>
      <p:sp>
        <p:nvSpPr>
          <p:cNvPr id="74" name="TextBox 73"/>
          <p:cNvSpPr txBox="1"/>
          <p:nvPr/>
        </p:nvSpPr>
        <p:spPr>
          <a:xfrm>
            <a:off x="4427984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</a:t>
            </a:r>
            <a:endParaRPr lang="en-GB" sz="1400" dirty="0"/>
          </a:p>
        </p:txBody>
      </p:sp>
      <p:sp>
        <p:nvSpPr>
          <p:cNvPr id="75" name="TextBox 74"/>
          <p:cNvSpPr txBox="1"/>
          <p:nvPr/>
        </p:nvSpPr>
        <p:spPr>
          <a:xfrm>
            <a:off x="4139952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-2</a:t>
            </a:r>
            <a:endParaRPr lang="en-GB" sz="1400" dirty="0"/>
          </a:p>
        </p:txBody>
      </p:sp>
      <p:sp>
        <p:nvSpPr>
          <p:cNvPr id="76" name="TextBox 75"/>
          <p:cNvSpPr txBox="1"/>
          <p:nvPr/>
        </p:nvSpPr>
        <p:spPr>
          <a:xfrm>
            <a:off x="2411760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-8</a:t>
            </a:r>
            <a:endParaRPr lang="en-GB" sz="1400" dirty="0"/>
          </a:p>
        </p:txBody>
      </p:sp>
      <p:sp>
        <p:nvSpPr>
          <p:cNvPr id="77" name="TextBox 76"/>
          <p:cNvSpPr txBox="1"/>
          <p:nvPr/>
        </p:nvSpPr>
        <p:spPr>
          <a:xfrm>
            <a:off x="2987824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-6</a:t>
            </a:r>
            <a:endParaRPr lang="en-GB" sz="1400" dirty="0"/>
          </a:p>
        </p:txBody>
      </p:sp>
      <p:sp>
        <p:nvSpPr>
          <p:cNvPr id="78" name="TextBox 77"/>
          <p:cNvSpPr txBox="1"/>
          <p:nvPr/>
        </p:nvSpPr>
        <p:spPr>
          <a:xfrm rot="10800000" flipV="1">
            <a:off x="3275856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-5</a:t>
            </a:r>
            <a:endParaRPr lang="en-GB" sz="1400" dirty="0"/>
          </a:p>
        </p:txBody>
      </p:sp>
      <p:sp>
        <p:nvSpPr>
          <p:cNvPr id="79" name="TextBox 78"/>
          <p:cNvSpPr txBox="1"/>
          <p:nvPr/>
        </p:nvSpPr>
        <p:spPr>
          <a:xfrm>
            <a:off x="3563888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-4</a:t>
            </a:r>
            <a:endParaRPr lang="en-GB" sz="1400" dirty="0"/>
          </a:p>
        </p:txBody>
      </p:sp>
      <p:sp>
        <p:nvSpPr>
          <p:cNvPr id="80" name="TextBox 79"/>
          <p:cNvSpPr txBox="1"/>
          <p:nvPr/>
        </p:nvSpPr>
        <p:spPr>
          <a:xfrm>
            <a:off x="3851920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-3</a:t>
            </a:r>
            <a:endParaRPr lang="en-GB" sz="1400" dirty="0"/>
          </a:p>
        </p:txBody>
      </p:sp>
      <p:sp>
        <p:nvSpPr>
          <p:cNvPr id="81" name="TextBox 80"/>
          <p:cNvSpPr txBox="1"/>
          <p:nvPr/>
        </p:nvSpPr>
        <p:spPr>
          <a:xfrm>
            <a:off x="1763688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-10</a:t>
            </a:r>
            <a:endParaRPr lang="en-GB" dirty="0"/>
          </a:p>
        </p:txBody>
      </p:sp>
      <p:sp>
        <p:nvSpPr>
          <p:cNvPr id="82" name="TextBox 81"/>
          <p:cNvSpPr txBox="1"/>
          <p:nvPr/>
        </p:nvSpPr>
        <p:spPr>
          <a:xfrm>
            <a:off x="1115616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-12</a:t>
            </a:r>
            <a:endParaRPr lang="en-GB" sz="1400" dirty="0"/>
          </a:p>
        </p:txBody>
      </p:sp>
      <p:sp>
        <p:nvSpPr>
          <p:cNvPr id="83" name="TextBox 82"/>
          <p:cNvSpPr txBox="1"/>
          <p:nvPr/>
        </p:nvSpPr>
        <p:spPr>
          <a:xfrm>
            <a:off x="2699792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-7</a:t>
            </a:r>
            <a:endParaRPr lang="en-GB" sz="1400" dirty="0"/>
          </a:p>
        </p:txBody>
      </p:sp>
      <p:sp>
        <p:nvSpPr>
          <p:cNvPr id="84" name="TextBox 83"/>
          <p:cNvSpPr txBox="1"/>
          <p:nvPr/>
        </p:nvSpPr>
        <p:spPr>
          <a:xfrm>
            <a:off x="2123728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-9</a:t>
            </a:r>
            <a:endParaRPr lang="en-GB" sz="1400" dirty="0"/>
          </a:p>
        </p:txBody>
      </p:sp>
      <p:sp>
        <p:nvSpPr>
          <p:cNvPr id="85" name="TextBox 84"/>
          <p:cNvSpPr txBox="1"/>
          <p:nvPr/>
        </p:nvSpPr>
        <p:spPr>
          <a:xfrm>
            <a:off x="1475656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-11</a:t>
            </a:r>
            <a:endParaRPr lang="en-GB" sz="1400" dirty="0"/>
          </a:p>
        </p:txBody>
      </p:sp>
      <p:sp>
        <p:nvSpPr>
          <p:cNvPr id="86" name="TextBox 85"/>
          <p:cNvSpPr txBox="1"/>
          <p:nvPr/>
        </p:nvSpPr>
        <p:spPr>
          <a:xfrm>
            <a:off x="4427984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</a:t>
            </a:r>
            <a:endParaRPr lang="en-GB" sz="1400" dirty="0"/>
          </a:p>
        </p:txBody>
      </p:sp>
      <p:sp>
        <p:nvSpPr>
          <p:cNvPr id="87" name="TextBox 86"/>
          <p:cNvSpPr txBox="1"/>
          <p:nvPr/>
        </p:nvSpPr>
        <p:spPr>
          <a:xfrm>
            <a:off x="4427984" y="39056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-2</a:t>
            </a:r>
            <a:endParaRPr lang="en-GB" sz="1400" dirty="0"/>
          </a:p>
        </p:txBody>
      </p:sp>
      <p:sp>
        <p:nvSpPr>
          <p:cNvPr id="88" name="TextBox 87"/>
          <p:cNvSpPr txBox="1"/>
          <p:nvPr/>
        </p:nvSpPr>
        <p:spPr>
          <a:xfrm>
            <a:off x="4427984" y="5921896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-9</a:t>
            </a:r>
            <a:endParaRPr lang="en-GB" sz="1400" dirty="0"/>
          </a:p>
        </p:txBody>
      </p:sp>
      <p:sp>
        <p:nvSpPr>
          <p:cNvPr id="89" name="TextBox 88"/>
          <p:cNvSpPr txBox="1"/>
          <p:nvPr/>
        </p:nvSpPr>
        <p:spPr>
          <a:xfrm>
            <a:off x="4427984" y="5633864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-8</a:t>
            </a:r>
            <a:endParaRPr lang="en-GB" sz="1400" dirty="0"/>
          </a:p>
        </p:txBody>
      </p:sp>
      <p:sp>
        <p:nvSpPr>
          <p:cNvPr id="90" name="TextBox 89"/>
          <p:cNvSpPr txBox="1"/>
          <p:nvPr/>
        </p:nvSpPr>
        <p:spPr>
          <a:xfrm>
            <a:off x="4427984" y="53458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-7</a:t>
            </a:r>
            <a:endParaRPr lang="en-GB" sz="1400" dirty="0"/>
          </a:p>
        </p:txBody>
      </p:sp>
      <p:sp>
        <p:nvSpPr>
          <p:cNvPr id="91" name="TextBox 90"/>
          <p:cNvSpPr txBox="1"/>
          <p:nvPr/>
        </p:nvSpPr>
        <p:spPr>
          <a:xfrm>
            <a:off x="4427984" y="5057800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-6</a:t>
            </a:r>
            <a:endParaRPr lang="en-GB" sz="1400" dirty="0"/>
          </a:p>
        </p:txBody>
      </p:sp>
      <p:sp>
        <p:nvSpPr>
          <p:cNvPr id="92" name="TextBox 91"/>
          <p:cNvSpPr txBox="1"/>
          <p:nvPr/>
        </p:nvSpPr>
        <p:spPr>
          <a:xfrm rot="10800000" flipV="1">
            <a:off x="4427984" y="4769768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-5</a:t>
            </a:r>
            <a:endParaRPr lang="en-GB" sz="1400" dirty="0"/>
          </a:p>
        </p:txBody>
      </p:sp>
      <p:sp>
        <p:nvSpPr>
          <p:cNvPr id="93" name="TextBox 92"/>
          <p:cNvSpPr txBox="1"/>
          <p:nvPr/>
        </p:nvSpPr>
        <p:spPr>
          <a:xfrm>
            <a:off x="4427984" y="4481736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-4</a:t>
            </a:r>
            <a:endParaRPr lang="en-GB" sz="1400" dirty="0"/>
          </a:p>
        </p:txBody>
      </p:sp>
      <p:sp>
        <p:nvSpPr>
          <p:cNvPr id="94" name="TextBox 93"/>
          <p:cNvSpPr txBox="1"/>
          <p:nvPr/>
        </p:nvSpPr>
        <p:spPr>
          <a:xfrm>
            <a:off x="4427984" y="4193704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-3</a:t>
            </a:r>
            <a:endParaRPr lang="en-GB" sz="1400" dirty="0"/>
          </a:p>
        </p:txBody>
      </p:sp>
      <p:sp>
        <p:nvSpPr>
          <p:cNvPr id="95" name="TextBox 94"/>
          <p:cNvSpPr txBox="1"/>
          <p:nvPr/>
        </p:nvSpPr>
        <p:spPr>
          <a:xfrm>
            <a:off x="4932040" y="429543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10</a:t>
            </a:r>
            <a:endParaRPr lang="en-GB" sz="1400" dirty="0"/>
          </a:p>
        </p:txBody>
      </p:sp>
      <p:cxnSp>
        <p:nvCxnSpPr>
          <p:cNvPr id="99" name="Straight Connector 98"/>
          <p:cNvCxnSpPr/>
          <p:nvPr/>
        </p:nvCxnSpPr>
        <p:spPr>
          <a:xfrm>
            <a:off x="4716016" y="630932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>
            <a:off x="4716016" y="59330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TextBox 102"/>
          <p:cNvSpPr txBox="1"/>
          <p:nvPr/>
        </p:nvSpPr>
        <p:spPr>
          <a:xfrm>
            <a:off x="4355976" y="6145559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-10</a:t>
            </a:r>
            <a:endParaRPr lang="en-GB" sz="1400" dirty="0"/>
          </a:p>
        </p:txBody>
      </p:sp>
      <p:sp>
        <p:nvSpPr>
          <p:cNvPr id="120" name="TextBox 119"/>
          <p:cNvSpPr txBox="1"/>
          <p:nvPr/>
        </p:nvSpPr>
        <p:spPr>
          <a:xfrm>
            <a:off x="7452320" y="908720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8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7812360" y="908720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B050"/>
                </a:solidFill>
              </a:rPr>
              <a:t>8</a:t>
            </a:r>
            <a:endParaRPr lang="en-GB" sz="24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evel 2"/>
          <p:cNvSpPr/>
          <p:nvPr/>
        </p:nvSpPr>
        <p:spPr>
          <a:xfrm>
            <a:off x="323528" y="476672"/>
            <a:ext cx="8424936" cy="597666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341407" y="2967335"/>
            <a:ext cx="646119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QUESTION NUMBER 2</a:t>
            </a:r>
            <a:endParaRPr lang="en-US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1402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H="1">
            <a:off x="251520" y="347362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3996000" y="1484784"/>
            <a:ext cx="2880000" cy="2844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323528" y="332656"/>
            <a:ext cx="2016224" cy="2308324"/>
          </a:xfrm>
          <a:prstGeom prst="wedgeRectCallout">
            <a:avLst>
              <a:gd name="adj1" fmla="val -57263"/>
              <a:gd name="adj2" fmla="val 75488"/>
            </a:avLst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What are the coordinates of the point midway between A and </a:t>
            </a:r>
            <a:r>
              <a:rPr lang="en-GB" sz="2400" dirty="0" smtClean="0"/>
              <a:t>B?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2483768" y="90872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(-3,7)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5004048" y="458112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6948264" y="4293096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</a:t>
            </a:r>
            <a:r>
              <a:rPr lang="en-GB" sz="2400" smtClean="0"/>
              <a:t>7,-3)</a:t>
            </a:r>
            <a:endParaRPr lang="en-GB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7164288" y="1052736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(7,7)</a:t>
            </a:r>
            <a:endParaRPr lang="en-GB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3059832" y="429309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(-3,-3)</a:t>
            </a:r>
            <a:endParaRPr lang="en-GB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4067944" y="3861048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A</a:t>
            </a:r>
            <a:endParaRPr lang="en-GB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444208" y="3861048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B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2455406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H="1">
            <a:off x="251520" y="347362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3996000" y="1484784"/>
            <a:ext cx="2880000" cy="2844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83768" y="90872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(-3,7)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5004048" y="458112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6948264" y="4293096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(7,-3)</a:t>
            </a:r>
            <a:endParaRPr lang="en-GB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7164288" y="1052736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(7,7)</a:t>
            </a:r>
            <a:endParaRPr lang="en-GB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3059832" y="429309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(-3,-3)</a:t>
            </a:r>
            <a:endParaRPr lang="en-GB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4067944" y="3861048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A</a:t>
            </a:r>
            <a:endParaRPr lang="en-GB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444208" y="3861048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B</a:t>
            </a:r>
            <a:endParaRPr lang="en-GB" sz="2000" b="1" dirty="0"/>
          </a:p>
        </p:txBody>
      </p:sp>
      <p:grpSp>
        <p:nvGrpSpPr>
          <p:cNvPr id="23" name="Group 22"/>
          <p:cNvGrpSpPr/>
          <p:nvPr/>
        </p:nvGrpSpPr>
        <p:grpSpPr>
          <a:xfrm>
            <a:off x="251520" y="72008"/>
            <a:ext cx="8568952" cy="6597352"/>
            <a:chOff x="251520" y="72008"/>
            <a:chExt cx="8568952" cy="6597352"/>
          </a:xfrm>
        </p:grpSpPr>
        <p:cxnSp>
          <p:nvCxnSpPr>
            <p:cNvPr id="24" name="Straight Connector 23"/>
            <p:cNvCxnSpPr/>
            <p:nvPr/>
          </p:nvCxnSpPr>
          <p:spPr>
            <a:xfrm>
              <a:off x="4860032" y="72008"/>
              <a:ext cx="0" cy="659735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H="1">
              <a:off x="251520" y="3473624"/>
              <a:ext cx="8424936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4716016" y="88133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4716016" y="116936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4716016" y="14574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4716016" y="174543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4716016" y="20334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4716016" y="232149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4716016" y="260952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4716016" y="289756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4716016" y="318559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4716016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4716016" y="376165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4716016" y="404968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4716016" y="433772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4716016" y="462575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716016" y="491378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4716016" y="520181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4716016" y="548984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4716016" y="57778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4716016" y="606591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4716016" y="606591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6" name="Group 164"/>
            <p:cNvGrpSpPr/>
            <p:nvPr/>
          </p:nvGrpSpPr>
          <p:grpSpPr>
            <a:xfrm rot="5400000">
              <a:off x="2699792" y="1745432"/>
              <a:ext cx="288032" cy="3456384"/>
              <a:chOff x="4868416" y="2933328"/>
              <a:chExt cx="288032" cy="3456384"/>
            </a:xfrm>
          </p:grpSpPr>
          <p:cxnSp>
            <p:nvCxnSpPr>
              <p:cNvPr id="106" name="Straight Connector 105"/>
              <p:cNvCxnSpPr/>
              <p:nvPr/>
            </p:nvCxnSpPr>
            <p:spPr>
              <a:xfrm>
                <a:off x="4868416" y="293332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Connector 106"/>
              <p:cNvCxnSpPr/>
              <p:nvPr/>
            </p:nvCxnSpPr>
            <p:spPr>
              <a:xfrm>
                <a:off x="4868416" y="322136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Connector 107"/>
              <p:cNvCxnSpPr/>
              <p:nvPr/>
            </p:nvCxnSpPr>
            <p:spPr>
              <a:xfrm>
                <a:off x="4868416" y="350939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Straight Connector 108"/>
              <p:cNvCxnSpPr/>
              <p:nvPr/>
            </p:nvCxnSpPr>
            <p:spPr>
              <a:xfrm>
                <a:off x="4868416" y="379742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Straight Connector 109"/>
              <p:cNvCxnSpPr/>
              <p:nvPr/>
            </p:nvCxnSpPr>
            <p:spPr>
              <a:xfrm>
                <a:off x="4868416" y="408545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Straight Connector 110"/>
              <p:cNvCxnSpPr/>
              <p:nvPr/>
            </p:nvCxnSpPr>
            <p:spPr>
              <a:xfrm>
                <a:off x="4868416" y="437348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Straight Connector 111"/>
              <p:cNvCxnSpPr/>
              <p:nvPr/>
            </p:nvCxnSpPr>
            <p:spPr>
              <a:xfrm>
                <a:off x="4868416" y="466152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Straight Connector 112"/>
              <p:cNvCxnSpPr/>
              <p:nvPr/>
            </p:nvCxnSpPr>
            <p:spPr>
              <a:xfrm>
                <a:off x="4868416" y="494955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Straight Connector 113"/>
              <p:cNvCxnSpPr/>
              <p:nvPr/>
            </p:nvCxnSpPr>
            <p:spPr>
              <a:xfrm>
                <a:off x="4868416" y="523758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Straight Connector 114"/>
              <p:cNvCxnSpPr/>
              <p:nvPr/>
            </p:nvCxnSpPr>
            <p:spPr>
              <a:xfrm>
                <a:off x="4868416" y="552561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/>
              <p:cNvCxnSpPr/>
              <p:nvPr/>
            </p:nvCxnSpPr>
            <p:spPr>
              <a:xfrm>
                <a:off x="4868416" y="581364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/>
              <p:cNvCxnSpPr/>
              <p:nvPr/>
            </p:nvCxnSpPr>
            <p:spPr>
              <a:xfrm>
                <a:off x="4868416" y="610168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/>
              <p:nvPr/>
            </p:nvCxnSpPr>
            <p:spPr>
              <a:xfrm>
                <a:off x="4868416" y="638971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7" name="Straight Connector 46"/>
            <p:cNvCxnSpPr/>
            <p:nvPr/>
          </p:nvCxnSpPr>
          <p:spPr>
            <a:xfrm rot="5400000">
              <a:off x="7596336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5400000">
              <a:off x="7308304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5400000">
              <a:off x="7020272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5400000">
              <a:off x="6732240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5400000">
              <a:off x="6444208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6156176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5868144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5400000">
              <a:off x="5580112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5400000">
              <a:off x="5292080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5004048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716016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8172400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7884368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59"/>
            <p:cNvSpPr txBox="1"/>
            <p:nvPr/>
          </p:nvSpPr>
          <p:spPr>
            <a:xfrm>
              <a:off x="4932040" y="3021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</a:t>
              </a:r>
              <a:endParaRPr lang="en-GB" sz="1400" dirty="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932040" y="2733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2</a:t>
              </a:r>
              <a:endParaRPr lang="en-GB" sz="1400" dirty="0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4932040" y="717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9</a:t>
              </a:r>
              <a:endParaRPr lang="en-GB" sz="1400" dirty="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4932040" y="978479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8</a:t>
              </a:r>
              <a:endParaRPr lang="en-GB" sz="1400" dirty="0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4932040" y="1293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7</a:t>
              </a:r>
              <a:endParaRPr lang="en-GB" sz="1400" dirty="0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932040" y="159269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6</a:t>
              </a:r>
              <a:endParaRPr lang="en-GB" sz="1400" dirty="0"/>
            </a:p>
          </p:txBody>
        </p:sp>
        <p:sp>
          <p:nvSpPr>
            <p:cNvPr id="66" name="TextBox 65"/>
            <p:cNvSpPr txBox="1"/>
            <p:nvPr/>
          </p:nvSpPr>
          <p:spPr>
            <a:xfrm rot="10800000" flipV="1">
              <a:off x="4932040" y="187335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5</a:t>
              </a:r>
              <a:endParaRPr lang="en-GB" sz="1400" dirty="0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932040" y="2130607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4</a:t>
              </a:r>
              <a:endParaRPr lang="en-GB" sz="1400" dirty="0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4932040" y="2445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3</a:t>
              </a:r>
              <a:endParaRPr lang="en-GB" sz="1400" dirty="0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00404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</a:t>
              </a:r>
              <a:endParaRPr lang="en-GB" sz="1400" dirty="0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529208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2</a:t>
              </a:r>
              <a:endParaRPr lang="en-GB" sz="1400" dirty="0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730830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9</a:t>
              </a:r>
              <a:endParaRPr lang="en-GB" sz="1400" dirty="0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7020272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8</a:t>
              </a:r>
              <a:endParaRPr lang="en-GB" sz="1400" dirty="0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673224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7</a:t>
              </a:r>
              <a:endParaRPr lang="en-GB" sz="1400" dirty="0"/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644420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6</a:t>
              </a:r>
              <a:endParaRPr lang="en-GB" sz="1400" dirty="0"/>
            </a:p>
          </p:txBody>
        </p:sp>
        <p:sp>
          <p:nvSpPr>
            <p:cNvPr id="75" name="TextBox 74"/>
            <p:cNvSpPr txBox="1"/>
            <p:nvPr/>
          </p:nvSpPr>
          <p:spPr>
            <a:xfrm rot="10800000" flipV="1">
              <a:off x="6156176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5</a:t>
              </a:r>
              <a:endParaRPr lang="en-GB" sz="1400" dirty="0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586814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4</a:t>
              </a:r>
              <a:endParaRPr lang="en-GB" sz="1400" dirty="0"/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5580112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3</a:t>
              </a:r>
              <a:endParaRPr lang="en-GB" sz="1400" dirty="0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784800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11</a:t>
              </a:r>
              <a:endParaRPr lang="en-GB" sz="1400" dirty="0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756000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10</a:t>
              </a:r>
              <a:endParaRPr lang="en-GB" dirty="0"/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17240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12</a:t>
              </a:r>
              <a:endParaRPr lang="en-GB" sz="1400" dirty="0"/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442798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</a:t>
              </a:r>
              <a:endParaRPr lang="en-GB" sz="1400" dirty="0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4139952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-2</a:t>
              </a:r>
              <a:endParaRPr lang="en-GB" sz="1400" dirty="0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241176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-8</a:t>
              </a:r>
              <a:endParaRPr lang="en-GB" sz="1400" dirty="0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298782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-6</a:t>
              </a:r>
              <a:endParaRPr lang="en-GB" sz="1400" dirty="0"/>
            </a:p>
          </p:txBody>
        </p:sp>
        <p:sp>
          <p:nvSpPr>
            <p:cNvPr id="85" name="TextBox 84"/>
            <p:cNvSpPr txBox="1"/>
            <p:nvPr/>
          </p:nvSpPr>
          <p:spPr>
            <a:xfrm rot="10800000" flipV="1">
              <a:off x="3275856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-5</a:t>
              </a:r>
              <a:endParaRPr lang="en-GB" sz="1400" dirty="0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356388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-4</a:t>
              </a:r>
              <a:endParaRPr lang="en-GB" sz="1400" dirty="0"/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385192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-3</a:t>
              </a:r>
              <a:endParaRPr lang="en-GB" sz="1400" dirty="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176368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-10</a:t>
              </a:r>
              <a:endParaRPr lang="en-GB" dirty="0"/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1115616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-12</a:t>
              </a:r>
              <a:endParaRPr lang="en-GB" sz="1400" dirty="0"/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2699792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-7</a:t>
              </a:r>
              <a:endParaRPr lang="en-GB" sz="1400" dirty="0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212372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-9</a:t>
              </a:r>
              <a:endParaRPr lang="en-GB" sz="1400" dirty="0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1475656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-11</a:t>
              </a:r>
              <a:endParaRPr lang="en-GB" sz="1400" dirty="0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442798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</a:t>
              </a:r>
              <a:endParaRPr lang="en-GB" sz="1400" dirty="0"/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4427984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-2</a:t>
              </a:r>
              <a:endParaRPr lang="en-GB" sz="1400" dirty="0"/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4427984" y="592189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-9</a:t>
              </a:r>
              <a:endParaRPr lang="en-GB" sz="1400" dirty="0"/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4427984" y="563386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-8</a:t>
              </a:r>
              <a:endParaRPr lang="en-GB" sz="1400" dirty="0"/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4427984" y="53458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-7</a:t>
              </a:r>
              <a:endParaRPr lang="en-GB" sz="1400" dirty="0"/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4427984" y="5057800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-6</a:t>
              </a:r>
              <a:endParaRPr lang="en-GB" sz="1400" dirty="0"/>
            </a:p>
          </p:txBody>
        </p:sp>
        <p:sp>
          <p:nvSpPr>
            <p:cNvPr id="99" name="TextBox 98"/>
            <p:cNvSpPr txBox="1"/>
            <p:nvPr/>
          </p:nvSpPr>
          <p:spPr>
            <a:xfrm rot="10800000" flipV="1">
              <a:off x="4427984" y="4769768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-5</a:t>
              </a:r>
              <a:endParaRPr lang="en-GB" sz="1400" dirty="0"/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4427984" y="448173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-4</a:t>
              </a:r>
              <a:endParaRPr lang="en-GB" sz="1400" dirty="0"/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4427984" y="419370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-3</a:t>
              </a:r>
              <a:endParaRPr lang="en-GB" sz="1400" dirty="0"/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4932040" y="429543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10</a:t>
              </a:r>
              <a:endParaRPr lang="en-GB" sz="1400" dirty="0"/>
            </a:p>
          </p:txBody>
        </p:sp>
        <p:cxnSp>
          <p:nvCxnSpPr>
            <p:cNvPr id="103" name="Straight Connector 102"/>
            <p:cNvCxnSpPr/>
            <p:nvPr/>
          </p:nvCxnSpPr>
          <p:spPr>
            <a:xfrm>
              <a:off x="4716016" y="630932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>
              <a:off x="4716016" y="59330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" name="TextBox 104"/>
            <p:cNvSpPr txBox="1"/>
            <p:nvPr/>
          </p:nvSpPr>
          <p:spPr>
            <a:xfrm>
              <a:off x="4355976" y="6145559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-10</a:t>
              </a:r>
              <a:endParaRPr lang="en-GB" sz="1400" dirty="0"/>
            </a:p>
          </p:txBody>
        </p:sp>
      </p:grpSp>
      <p:cxnSp>
        <p:nvCxnSpPr>
          <p:cNvPr id="120" name="Straight Connector 119"/>
          <p:cNvCxnSpPr/>
          <p:nvPr/>
        </p:nvCxnSpPr>
        <p:spPr>
          <a:xfrm>
            <a:off x="3995936" y="3284984"/>
            <a:ext cx="0" cy="11160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/>
          <p:cNvCxnSpPr/>
          <p:nvPr/>
        </p:nvCxnSpPr>
        <p:spPr>
          <a:xfrm>
            <a:off x="6876256" y="3284984"/>
            <a:ext cx="0" cy="11160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Flowchart: Delay 122"/>
          <p:cNvSpPr/>
          <p:nvPr/>
        </p:nvSpPr>
        <p:spPr>
          <a:xfrm rot="16200000">
            <a:off x="3995936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TextBox 124"/>
          <p:cNvSpPr txBox="1"/>
          <p:nvPr/>
        </p:nvSpPr>
        <p:spPr>
          <a:xfrm>
            <a:off x="3168000" y="4293096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-3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056000" y="4293096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7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128" name="Flowchart: Delay 127"/>
          <p:cNvSpPr/>
          <p:nvPr/>
        </p:nvSpPr>
        <p:spPr>
          <a:xfrm rot="16200000">
            <a:off x="4283968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Flowchart: Delay 128"/>
          <p:cNvSpPr/>
          <p:nvPr/>
        </p:nvSpPr>
        <p:spPr>
          <a:xfrm rot="16200000">
            <a:off x="4572000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Flowchart: Delay 129"/>
          <p:cNvSpPr/>
          <p:nvPr/>
        </p:nvSpPr>
        <p:spPr>
          <a:xfrm rot="16200000">
            <a:off x="4860032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Flowchart: Delay 130"/>
          <p:cNvSpPr/>
          <p:nvPr/>
        </p:nvSpPr>
        <p:spPr>
          <a:xfrm rot="16200000">
            <a:off x="5148064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Flowchart: Delay 131"/>
          <p:cNvSpPr/>
          <p:nvPr/>
        </p:nvSpPr>
        <p:spPr>
          <a:xfrm rot="16200000">
            <a:off x="5436096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Flowchart: Delay 132"/>
          <p:cNvSpPr/>
          <p:nvPr/>
        </p:nvSpPr>
        <p:spPr>
          <a:xfrm rot="16200000">
            <a:off x="5724128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Flowchart: Delay 133"/>
          <p:cNvSpPr/>
          <p:nvPr/>
        </p:nvSpPr>
        <p:spPr>
          <a:xfrm rot="16200000">
            <a:off x="6012160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Flowchart: Delay 134"/>
          <p:cNvSpPr/>
          <p:nvPr/>
        </p:nvSpPr>
        <p:spPr>
          <a:xfrm rot="16200000">
            <a:off x="6300192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Flowchart: Delay 135"/>
          <p:cNvSpPr/>
          <p:nvPr/>
        </p:nvSpPr>
        <p:spPr>
          <a:xfrm rot="16200000">
            <a:off x="6588224" y="3212977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TextBox 137"/>
          <p:cNvSpPr txBox="1"/>
          <p:nvPr/>
        </p:nvSpPr>
        <p:spPr>
          <a:xfrm>
            <a:off x="7236296" y="5229200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Half of 10 = 5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7452320" y="4869160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10 jumps</a:t>
            </a:r>
            <a:endParaRPr lang="en-GB" sz="2000" b="1" dirty="0">
              <a:solidFill>
                <a:srgbClr val="FF0000"/>
              </a:solidFill>
            </a:endParaRPr>
          </a:p>
        </p:txBody>
      </p:sp>
      <p:cxnSp>
        <p:nvCxnSpPr>
          <p:cNvPr id="140" name="Straight Connector 139"/>
          <p:cNvCxnSpPr/>
          <p:nvPr/>
        </p:nvCxnSpPr>
        <p:spPr>
          <a:xfrm>
            <a:off x="5436096" y="3068960"/>
            <a:ext cx="0" cy="11160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1" name="TextBox 140"/>
          <p:cNvSpPr txBox="1"/>
          <p:nvPr/>
        </p:nvSpPr>
        <p:spPr>
          <a:xfrm>
            <a:off x="6876256" y="5733256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5 jumps across = 2 on the </a:t>
            </a:r>
            <a:r>
              <a:rPr lang="en-GB" sz="2000" b="1" i="1" dirty="0" smtClean="0">
                <a:solidFill>
                  <a:srgbClr val="FF0000"/>
                </a:solidFill>
              </a:rPr>
              <a:t>x</a:t>
            </a:r>
            <a:r>
              <a:rPr lang="en-GB" sz="2000" b="1" dirty="0" smtClean="0">
                <a:solidFill>
                  <a:srgbClr val="FF0000"/>
                </a:solidFill>
              </a:rPr>
              <a:t> axis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142" name="TextBox 141"/>
          <p:cNvSpPr txBox="1"/>
          <p:nvPr/>
        </p:nvSpPr>
        <p:spPr>
          <a:xfrm>
            <a:off x="5148064" y="4551511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2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972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5" grpId="0"/>
      <p:bldP spid="127" grpId="0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8" grpId="0"/>
      <p:bldP spid="139" grpId="0"/>
      <p:bldP spid="141" grpId="0"/>
      <p:bldP spid="1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H="1">
            <a:off x="251520" y="347362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3996000" y="1484784"/>
            <a:ext cx="2880000" cy="2844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83768" y="90872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(-3,7)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5004048" y="458112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6948264" y="4293096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(7,-3)</a:t>
            </a:r>
            <a:endParaRPr lang="en-GB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7164288" y="1052736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(7,7)</a:t>
            </a:r>
            <a:endParaRPr lang="en-GB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3059832" y="429309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(-3,-3)</a:t>
            </a:r>
            <a:endParaRPr lang="en-GB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4067944" y="3861048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A</a:t>
            </a:r>
            <a:endParaRPr lang="en-GB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444208" y="3861048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B</a:t>
            </a:r>
            <a:endParaRPr lang="en-GB" sz="2000" b="1" dirty="0"/>
          </a:p>
        </p:txBody>
      </p:sp>
      <p:sp>
        <p:nvSpPr>
          <p:cNvPr id="13" name="Oval 12"/>
          <p:cNvSpPr/>
          <p:nvPr/>
        </p:nvSpPr>
        <p:spPr>
          <a:xfrm>
            <a:off x="3923928" y="4149080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660232" y="4149080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292080" y="4149080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251520" y="3811012"/>
            <a:ext cx="16561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All these points are at the same height so they must have the same</a:t>
            </a:r>
            <a:r>
              <a:rPr lang="en-GB" sz="2400" i="1" dirty="0" smtClean="0"/>
              <a:t> y </a:t>
            </a:r>
            <a:r>
              <a:rPr lang="en-GB" sz="2400" dirty="0" smtClean="0"/>
              <a:t>coordinate</a:t>
            </a:r>
            <a:endParaRPr lang="en-GB" sz="2400" dirty="0"/>
          </a:p>
        </p:txBody>
      </p:sp>
      <p:sp>
        <p:nvSpPr>
          <p:cNvPr id="17" name="Oval 16"/>
          <p:cNvSpPr/>
          <p:nvPr/>
        </p:nvSpPr>
        <p:spPr>
          <a:xfrm>
            <a:off x="3491880" y="4221088"/>
            <a:ext cx="360040" cy="648072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0" name="Group 29"/>
          <p:cNvGrpSpPr/>
          <p:nvPr/>
        </p:nvGrpSpPr>
        <p:grpSpPr>
          <a:xfrm>
            <a:off x="3707904" y="4941168"/>
            <a:ext cx="2016224" cy="432048"/>
            <a:chOff x="3707904" y="4941168"/>
            <a:chExt cx="2016224" cy="432048"/>
          </a:xfrm>
        </p:grpSpPr>
        <p:cxnSp>
          <p:nvCxnSpPr>
            <p:cNvPr id="19" name="Straight Arrow Connector 18"/>
            <p:cNvCxnSpPr/>
            <p:nvPr/>
          </p:nvCxnSpPr>
          <p:spPr>
            <a:xfrm rot="16200000" flipV="1">
              <a:off x="5508104" y="5157192"/>
              <a:ext cx="432048" cy="0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3707904" y="5373216"/>
              <a:ext cx="2016224" cy="0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V="1">
              <a:off x="3707904" y="5013176"/>
              <a:ext cx="0" cy="360040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/>
          <p:cNvSpPr txBox="1"/>
          <p:nvPr/>
        </p:nvSpPr>
        <p:spPr>
          <a:xfrm>
            <a:off x="5508104" y="4581128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B050"/>
                </a:solidFill>
              </a:rPr>
              <a:t>-3</a:t>
            </a:r>
            <a:endParaRPr lang="en-GB" sz="2400" b="1" dirty="0">
              <a:solidFill>
                <a:srgbClr val="00B05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148064" y="4551511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2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605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/>
      <p:bldP spid="17" grpId="0" animBg="1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evel 2"/>
          <p:cNvSpPr/>
          <p:nvPr/>
        </p:nvSpPr>
        <p:spPr>
          <a:xfrm>
            <a:off x="323528" y="476672"/>
            <a:ext cx="8424936" cy="597666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341407" y="2967335"/>
            <a:ext cx="646119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QUESTION NUMBER 3</a:t>
            </a:r>
            <a:endParaRPr lang="en-US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1402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635896" y="162880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(-1,5)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6948264" y="1556792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(7,5)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3563888" y="400506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(-1,-3)</a:t>
            </a:r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6876256" y="414908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smtClean="0"/>
              <a:t>(7,-3)</a:t>
            </a:r>
            <a:endParaRPr lang="en-GB" sz="240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251520" y="347362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4572000" y="2016000"/>
            <a:ext cx="2304256" cy="23042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23528" y="332656"/>
            <a:ext cx="2016224" cy="1938992"/>
          </a:xfrm>
          <a:prstGeom prst="wedgeRectCallout">
            <a:avLst>
              <a:gd name="adj1" fmla="val -57263"/>
              <a:gd name="adj2" fmla="val 75488"/>
            </a:avLst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What are the coordinates of the point </a:t>
            </a:r>
            <a:r>
              <a:rPr lang="en-GB" sz="2400" dirty="0" smtClean="0"/>
              <a:t>at the centre of the square?</a:t>
            </a:r>
            <a:endParaRPr lang="en-GB" sz="2400" dirty="0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4572000" y="1988840"/>
            <a:ext cx="2304256" cy="23042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572000" y="1988840"/>
            <a:ext cx="2304256" cy="23042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al 16"/>
          <p:cNvSpPr/>
          <p:nvPr/>
        </p:nvSpPr>
        <p:spPr>
          <a:xfrm>
            <a:off x="5616000" y="3024000"/>
            <a:ext cx="216024" cy="21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42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Box 109"/>
          <p:cNvSpPr txBox="1"/>
          <p:nvPr/>
        </p:nvSpPr>
        <p:spPr>
          <a:xfrm>
            <a:off x="3635896" y="162880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(-1,5)</a:t>
            </a:r>
            <a:endParaRPr lang="en-GB" sz="2400" dirty="0"/>
          </a:p>
        </p:txBody>
      </p:sp>
      <p:sp>
        <p:nvSpPr>
          <p:cNvPr id="111" name="TextBox 110"/>
          <p:cNvSpPr txBox="1"/>
          <p:nvPr/>
        </p:nvSpPr>
        <p:spPr>
          <a:xfrm>
            <a:off x="6948264" y="1556792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(7,5)</a:t>
            </a:r>
            <a:endParaRPr lang="en-GB" sz="2400" dirty="0"/>
          </a:p>
        </p:txBody>
      </p:sp>
      <p:sp>
        <p:nvSpPr>
          <p:cNvPr id="112" name="TextBox 111"/>
          <p:cNvSpPr txBox="1"/>
          <p:nvPr/>
        </p:nvSpPr>
        <p:spPr>
          <a:xfrm>
            <a:off x="3635896" y="407707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(-1,-3)</a:t>
            </a:r>
            <a:endParaRPr lang="en-GB" sz="2400" dirty="0"/>
          </a:p>
        </p:txBody>
      </p:sp>
      <p:sp>
        <p:nvSpPr>
          <p:cNvPr id="113" name="TextBox 112"/>
          <p:cNvSpPr txBox="1"/>
          <p:nvPr/>
        </p:nvSpPr>
        <p:spPr>
          <a:xfrm>
            <a:off x="6876256" y="414908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(7,-3)</a:t>
            </a:r>
            <a:endParaRPr lang="en-GB" sz="2400" dirty="0"/>
          </a:p>
        </p:txBody>
      </p:sp>
      <p:cxnSp>
        <p:nvCxnSpPr>
          <p:cNvPr id="114" name="Straight Connector 113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flipH="1">
            <a:off x="251520" y="347362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Rectangle 115"/>
          <p:cNvSpPr/>
          <p:nvPr/>
        </p:nvSpPr>
        <p:spPr>
          <a:xfrm>
            <a:off x="4572000" y="2016000"/>
            <a:ext cx="2304256" cy="23042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>
            <a:off x="251520" y="347362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716016" y="88133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716016" y="116936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716016" y="145740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716016" y="174543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716016" y="20334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716016" y="232149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16016" y="260952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716016" y="289756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716016" y="318559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716016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16016" y="376165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716016" y="404968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716016" y="433772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4716016" y="462575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716016" y="491378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716016" y="520181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716016" y="548984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4716016" y="577788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4716016" y="606591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716016" y="606591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164"/>
          <p:cNvGrpSpPr/>
          <p:nvPr/>
        </p:nvGrpSpPr>
        <p:grpSpPr>
          <a:xfrm rot="5400000">
            <a:off x="2699792" y="1745432"/>
            <a:ext cx="288032" cy="3456384"/>
            <a:chOff x="4868416" y="2933328"/>
            <a:chExt cx="288032" cy="3456384"/>
          </a:xfrm>
        </p:grpSpPr>
        <p:cxnSp>
          <p:nvCxnSpPr>
            <p:cNvPr id="87" name="Straight Connector 86"/>
            <p:cNvCxnSpPr/>
            <p:nvPr/>
          </p:nvCxnSpPr>
          <p:spPr>
            <a:xfrm>
              <a:off x="4868416" y="293332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>
              <a:off x="4868416" y="322136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4868416" y="350939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>
              <a:off x="4868416" y="37974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>
              <a:off x="4868416" y="408545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>
              <a:off x="4868416" y="437348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>
              <a:off x="4868416" y="466152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>
              <a:off x="4868416" y="494955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4868416" y="523758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4868416" y="552561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>
              <a:off x="4868416" y="581364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>
              <a:off x="4868416" y="6101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4868416" y="638971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8" name="Straight Connector 27"/>
          <p:cNvCxnSpPr/>
          <p:nvPr/>
        </p:nvCxnSpPr>
        <p:spPr>
          <a:xfrm rot="5400000">
            <a:off x="7596336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rot="5400000">
            <a:off x="7308304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rot="5400000">
            <a:off x="7020272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rot="5400000">
            <a:off x="6732240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rot="5400000">
            <a:off x="6444208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rot="5400000">
            <a:off x="6156176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rot="5400000">
            <a:off x="5868144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rot="5400000">
            <a:off x="5580112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rot="5400000">
            <a:off x="5292080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5400000">
            <a:off x="5004048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5400000">
            <a:off x="4716016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rot="5400000">
            <a:off x="8172400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rot="5400000">
            <a:off x="7884368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4932040" y="302183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42" name="TextBox 41"/>
          <p:cNvSpPr txBox="1"/>
          <p:nvPr/>
        </p:nvSpPr>
        <p:spPr>
          <a:xfrm>
            <a:off x="4932040" y="273383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2</a:t>
            </a:r>
            <a:endParaRPr lang="en-GB" sz="1400" dirty="0"/>
          </a:p>
        </p:txBody>
      </p:sp>
      <p:sp>
        <p:nvSpPr>
          <p:cNvPr id="43" name="TextBox 42"/>
          <p:cNvSpPr txBox="1"/>
          <p:nvPr/>
        </p:nvSpPr>
        <p:spPr>
          <a:xfrm>
            <a:off x="4932040" y="71783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9</a:t>
            </a:r>
            <a:endParaRPr lang="en-GB" sz="1400" dirty="0"/>
          </a:p>
        </p:txBody>
      </p:sp>
      <p:sp>
        <p:nvSpPr>
          <p:cNvPr id="44" name="TextBox 43"/>
          <p:cNvSpPr txBox="1"/>
          <p:nvPr/>
        </p:nvSpPr>
        <p:spPr>
          <a:xfrm>
            <a:off x="4932040" y="978479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8</a:t>
            </a:r>
            <a:endParaRPr lang="en-GB" sz="1400" dirty="0"/>
          </a:p>
        </p:txBody>
      </p:sp>
      <p:sp>
        <p:nvSpPr>
          <p:cNvPr id="45" name="TextBox 44"/>
          <p:cNvSpPr txBox="1"/>
          <p:nvPr/>
        </p:nvSpPr>
        <p:spPr>
          <a:xfrm>
            <a:off x="4932040" y="129383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7</a:t>
            </a:r>
            <a:endParaRPr lang="en-GB" sz="1400" dirty="0"/>
          </a:p>
        </p:txBody>
      </p:sp>
      <p:sp>
        <p:nvSpPr>
          <p:cNvPr id="46" name="TextBox 45"/>
          <p:cNvSpPr txBox="1"/>
          <p:nvPr/>
        </p:nvSpPr>
        <p:spPr>
          <a:xfrm>
            <a:off x="4932040" y="1592696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6</a:t>
            </a:r>
            <a:endParaRPr lang="en-GB" sz="1400" dirty="0"/>
          </a:p>
        </p:txBody>
      </p:sp>
      <p:sp>
        <p:nvSpPr>
          <p:cNvPr id="47" name="TextBox 46"/>
          <p:cNvSpPr txBox="1"/>
          <p:nvPr/>
        </p:nvSpPr>
        <p:spPr>
          <a:xfrm rot="10800000" flipV="1">
            <a:off x="4932040" y="187335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5</a:t>
            </a:r>
            <a:endParaRPr lang="en-GB" sz="1400" dirty="0"/>
          </a:p>
        </p:txBody>
      </p:sp>
      <p:sp>
        <p:nvSpPr>
          <p:cNvPr id="48" name="TextBox 47"/>
          <p:cNvSpPr txBox="1"/>
          <p:nvPr/>
        </p:nvSpPr>
        <p:spPr>
          <a:xfrm>
            <a:off x="4932040" y="2130607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4</a:t>
            </a:r>
            <a:endParaRPr lang="en-GB" sz="1400" dirty="0"/>
          </a:p>
        </p:txBody>
      </p:sp>
      <p:sp>
        <p:nvSpPr>
          <p:cNvPr id="49" name="TextBox 48"/>
          <p:cNvSpPr txBox="1"/>
          <p:nvPr/>
        </p:nvSpPr>
        <p:spPr>
          <a:xfrm>
            <a:off x="4932040" y="244583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3</a:t>
            </a:r>
            <a:endParaRPr lang="en-GB" sz="1400" dirty="0"/>
          </a:p>
        </p:txBody>
      </p:sp>
      <p:sp>
        <p:nvSpPr>
          <p:cNvPr id="50" name="TextBox 49"/>
          <p:cNvSpPr txBox="1"/>
          <p:nvPr/>
        </p:nvSpPr>
        <p:spPr>
          <a:xfrm>
            <a:off x="5004048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1" name="TextBox 50"/>
          <p:cNvSpPr txBox="1"/>
          <p:nvPr/>
        </p:nvSpPr>
        <p:spPr>
          <a:xfrm>
            <a:off x="5292080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2</a:t>
            </a:r>
            <a:endParaRPr lang="en-GB" sz="1400" dirty="0"/>
          </a:p>
        </p:txBody>
      </p:sp>
      <p:sp>
        <p:nvSpPr>
          <p:cNvPr id="52" name="TextBox 51"/>
          <p:cNvSpPr txBox="1"/>
          <p:nvPr/>
        </p:nvSpPr>
        <p:spPr>
          <a:xfrm>
            <a:off x="7308304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9</a:t>
            </a:r>
            <a:endParaRPr lang="en-GB" sz="1400" dirty="0"/>
          </a:p>
        </p:txBody>
      </p:sp>
      <p:sp>
        <p:nvSpPr>
          <p:cNvPr id="53" name="TextBox 52"/>
          <p:cNvSpPr txBox="1"/>
          <p:nvPr/>
        </p:nvSpPr>
        <p:spPr>
          <a:xfrm>
            <a:off x="7020272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8</a:t>
            </a:r>
            <a:endParaRPr lang="en-GB" sz="1400" dirty="0"/>
          </a:p>
        </p:txBody>
      </p:sp>
      <p:sp>
        <p:nvSpPr>
          <p:cNvPr id="54" name="TextBox 53"/>
          <p:cNvSpPr txBox="1"/>
          <p:nvPr/>
        </p:nvSpPr>
        <p:spPr>
          <a:xfrm>
            <a:off x="6732240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7</a:t>
            </a:r>
            <a:endParaRPr lang="en-GB" sz="1400" dirty="0"/>
          </a:p>
        </p:txBody>
      </p:sp>
      <p:sp>
        <p:nvSpPr>
          <p:cNvPr id="55" name="TextBox 54"/>
          <p:cNvSpPr txBox="1"/>
          <p:nvPr/>
        </p:nvSpPr>
        <p:spPr>
          <a:xfrm>
            <a:off x="6444208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6</a:t>
            </a:r>
            <a:endParaRPr lang="en-GB" sz="1400" dirty="0"/>
          </a:p>
        </p:txBody>
      </p:sp>
      <p:sp>
        <p:nvSpPr>
          <p:cNvPr id="56" name="TextBox 55"/>
          <p:cNvSpPr txBox="1"/>
          <p:nvPr/>
        </p:nvSpPr>
        <p:spPr>
          <a:xfrm rot="10800000" flipV="1">
            <a:off x="6156176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5</a:t>
            </a:r>
            <a:endParaRPr lang="en-GB" sz="1400" dirty="0"/>
          </a:p>
        </p:txBody>
      </p:sp>
      <p:sp>
        <p:nvSpPr>
          <p:cNvPr id="57" name="TextBox 56"/>
          <p:cNvSpPr txBox="1"/>
          <p:nvPr/>
        </p:nvSpPr>
        <p:spPr>
          <a:xfrm>
            <a:off x="5868144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4</a:t>
            </a:r>
            <a:endParaRPr lang="en-GB" sz="1400" dirty="0"/>
          </a:p>
        </p:txBody>
      </p:sp>
      <p:sp>
        <p:nvSpPr>
          <p:cNvPr id="58" name="TextBox 57"/>
          <p:cNvSpPr txBox="1"/>
          <p:nvPr/>
        </p:nvSpPr>
        <p:spPr>
          <a:xfrm>
            <a:off x="5580112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3</a:t>
            </a:r>
            <a:endParaRPr lang="en-GB" sz="1400" dirty="0"/>
          </a:p>
        </p:txBody>
      </p:sp>
      <p:sp>
        <p:nvSpPr>
          <p:cNvPr id="59" name="TextBox 58"/>
          <p:cNvSpPr txBox="1"/>
          <p:nvPr/>
        </p:nvSpPr>
        <p:spPr>
          <a:xfrm>
            <a:off x="7848000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11</a:t>
            </a:r>
            <a:endParaRPr lang="en-GB" sz="1400" dirty="0"/>
          </a:p>
        </p:txBody>
      </p:sp>
      <p:sp>
        <p:nvSpPr>
          <p:cNvPr id="60" name="TextBox 59"/>
          <p:cNvSpPr txBox="1"/>
          <p:nvPr/>
        </p:nvSpPr>
        <p:spPr>
          <a:xfrm>
            <a:off x="7560000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10</a:t>
            </a:r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8172400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12</a:t>
            </a:r>
            <a:endParaRPr lang="en-GB" sz="1400" dirty="0"/>
          </a:p>
        </p:txBody>
      </p:sp>
      <p:sp>
        <p:nvSpPr>
          <p:cNvPr id="62" name="TextBox 61"/>
          <p:cNvSpPr txBox="1"/>
          <p:nvPr/>
        </p:nvSpPr>
        <p:spPr>
          <a:xfrm>
            <a:off x="4427984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</a:t>
            </a:r>
            <a:endParaRPr lang="en-GB" sz="1400" dirty="0"/>
          </a:p>
        </p:txBody>
      </p:sp>
      <p:sp>
        <p:nvSpPr>
          <p:cNvPr id="63" name="TextBox 62"/>
          <p:cNvSpPr txBox="1"/>
          <p:nvPr/>
        </p:nvSpPr>
        <p:spPr>
          <a:xfrm>
            <a:off x="4139952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-2</a:t>
            </a:r>
            <a:endParaRPr lang="en-GB" sz="1400" dirty="0"/>
          </a:p>
        </p:txBody>
      </p:sp>
      <p:sp>
        <p:nvSpPr>
          <p:cNvPr id="64" name="TextBox 63"/>
          <p:cNvSpPr txBox="1"/>
          <p:nvPr/>
        </p:nvSpPr>
        <p:spPr>
          <a:xfrm>
            <a:off x="2411760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-8</a:t>
            </a:r>
            <a:endParaRPr lang="en-GB" sz="1400" dirty="0"/>
          </a:p>
        </p:txBody>
      </p:sp>
      <p:sp>
        <p:nvSpPr>
          <p:cNvPr id="65" name="TextBox 64"/>
          <p:cNvSpPr txBox="1"/>
          <p:nvPr/>
        </p:nvSpPr>
        <p:spPr>
          <a:xfrm>
            <a:off x="2987824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-6</a:t>
            </a:r>
            <a:endParaRPr lang="en-GB" sz="1400" dirty="0"/>
          </a:p>
        </p:txBody>
      </p:sp>
      <p:sp>
        <p:nvSpPr>
          <p:cNvPr id="66" name="TextBox 65"/>
          <p:cNvSpPr txBox="1"/>
          <p:nvPr/>
        </p:nvSpPr>
        <p:spPr>
          <a:xfrm rot="10800000" flipV="1">
            <a:off x="3275856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-5</a:t>
            </a:r>
            <a:endParaRPr lang="en-GB" sz="1400" dirty="0"/>
          </a:p>
        </p:txBody>
      </p:sp>
      <p:sp>
        <p:nvSpPr>
          <p:cNvPr id="67" name="TextBox 66"/>
          <p:cNvSpPr txBox="1"/>
          <p:nvPr/>
        </p:nvSpPr>
        <p:spPr>
          <a:xfrm>
            <a:off x="3563888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-4</a:t>
            </a:r>
            <a:endParaRPr lang="en-GB" sz="1400" dirty="0"/>
          </a:p>
        </p:txBody>
      </p:sp>
      <p:sp>
        <p:nvSpPr>
          <p:cNvPr id="68" name="TextBox 67"/>
          <p:cNvSpPr txBox="1"/>
          <p:nvPr/>
        </p:nvSpPr>
        <p:spPr>
          <a:xfrm>
            <a:off x="3851920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-3</a:t>
            </a:r>
            <a:endParaRPr lang="en-GB" sz="1400" dirty="0"/>
          </a:p>
        </p:txBody>
      </p:sp>
      <p:sp>
        <p:nvSpPr>
          <p:cNvPr id="69" name="TextBox 68"/>
          <p:cNvSpPr txBox="1"/>
          <p:nvPr/>
        </p:nvSpPr>
        <p:spPr>
          <a:xfrm>
            <a:off x="1763688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-10</a:t>
            </a:r>
            <a:endParaRPr lang="en-GB" dirty="0"/>
          </a:p>
        </p:txBody>
      </p:sp>
      <p:sp>
        <p:nvSpPr>
          <p:cNvPr id="70" name="TextBox 69"/>
          <p:cNvSpPr txBox="1"/>
          <p:nvPr/>
        </p:nvSpPr>
        <p:spPr>
          <a:xfrm>
            <a:off x="1115616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-12</a:t>
            </a:r>
            <a:endParaRPr lang="en-GB" sz="1400" dirty="0"/>
          </a:p>
        </p:txBody>
      </p:sp>
      <p:sp>
        <p:nvSpPr>
          <p:cNvPr id="71" name="TextBox 70"/>
          <p:cNvSpPr txBox="1"/>
          <p:nvPr/>
        </p:nvSpPr>
        <p:spPr>
          <a:xfrm>
            <a:off x="2699792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-7</a:t>
            </a:r>
            <a:endParaRPr lang="en-GB" sz="1400" dirty="0"/>
          </a:p>
        </p:txBody>
      </p:sp>
      <p:sp>
        <p:nvSpPr>
          <p:cNvPr id="72" name="TextBox 71"/>
          <p:cNvSpPr txBox="1"/>
          <p:nvPr/>
        </p:nvSpPr>
        <p:spPr>
          <a:xfrm>
            <a:off x="2123728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-9</a:t>
            </a:r>
            <a:endParaRPr lang="en-GB" sz="1400" dirty="0"/>
          </a:p>
        </p:txBody>
      </p:sp>
      <p:sp>
        <p:nvSpPr>
          <p:cNvPr id="73" name="TextBox 72"/>
          <p:cNvSpPr txBox="1"/>
          <p:nvPr/>
        </p:nvSpPr>
        <p:spPr>
          <a:xfrm>
            <a:off x="1475656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-11</a:t>
            </a:r>
            <a:endParaRPr lang="en-GB" sz="1400" dirty="0"/>
          </a:p>
        </p:txBody>
      </p:sp>
      <p:sp>
        <p:nvSpPr>
          <p:cNvPr id="74" name="TextBox 73"/>
          <p:cNvSpPr txBox="1"/>
          <p:nvPr/>
        </p:nvSpPr>
        <p:spPr>
          <a:xfrm>
            <a:off x="4427984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</a:t>
            </a:r>
            <a:endParaRPr lang="en-GB" sz="1400" dirty="0"/>
          </a:p>
        </p:txBody>
      </p:sp>
      <p:sp>
        <p:nvSpPr>
          <p:cNvPr id="75" name="TextBox 74"/>
          <p:cNvSpPr txBox="1"/>
          <p:nvPr/>
        </p:nvSpPr>
        <p:spPr>
          <a:xfrm>
            <a:off x="4427984" y="39056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-2</a:t>
            </a:r>
            <a:endParaRPr lang="en-GB" sz="1400" dirty="0"/>
          </a:p>
        </p:txBody>
      </p:sp>
      <p:sp>
        <p:nvSpPr>
          <p:cNvPr id="76" name="TextBox 75"/>
          <p:cNvSpPr txBox="1"/>
          <p:nvPr/>
        </p:nvSpPr>
        <p:spPr>
          <a:xfrm>
            <a:off x="4427984" y="5921896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-9</a:t>
            </a:r>
            <a:endParaRPr lang="en-GB" sz="1400" dirty="0"/>
          </a:p>
        </p:txBody>
      </p:sp>
      <p:sp>
        <p:nvSpPr>
          <p:cNvPr id="77" name="TextBox 76"/>
          <p:cNvSpPr txBox="1"/>
          <p:nvPr/>
        </p:nvSpPr>
        <p:spPr>
          <a:xfrm>
            <a:off x="4427984" y="5633864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-8</a:t>
            </a:r>
            <a:endParaRPr lang="en-GB" sz="1400" dirty="0"/>
          </a:p>
        </p:txBody>
      </p:sp>
      <p:sp>
        <p:nvSpPr>
          <p:cNvPr id="78" name="TextBox 77"/>
          <p:cNvSpPr txBox="1"/>
          <p:nvPr/>
        </p:nvSpPr>
        <p:spPr>
          <a:xfrm>
            <a:off x="4427984" y="53458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-7</a:t>
            </a:r>
            <a:endParaRPr lang="en-GB" sz="1400" dirty="0"/>
          </a:p>
        </p:txBody>
      </p:sp>
      <p:sp>
        <p:nvSpPr>
          <p:cNvPr id="79" name="TextBox 78"/>
          <p:cNvSpPr txBox="1"/>
          <p:nvPr/>
        </p:nvSpPr>
        <p:spPr>
          <a:xfrm>
            <a:off x="4427984" y="5057800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-6</a:t>
            </a:r>
            <a:endParaRPr lang="en-GB" sz="1400" dirty="0"/>
          </a:p>
        </p:txBody>
      </p:sp>
      <p:sp>
        <p:nvSpPr>
          <p:cNvPr id="80" name="TextBox 79"/>
          <p:cNvSpPr txBox="1"/>
          <p:nvPr/>
        </p:nvSpPr>
        <p:spPr>
          <a:xfrm rot="10800000" flipV="1">
            <a:off x="4427984" y="4769768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-5</a:t>
            </a:r>
            <a:endParaRPr lang="en-GB" sz="1400" dirty="0"/>
          </a:p>
        </p:txBody>
      </p:sp>
      <p:sp>
        <p:nvSpPr>
          <p:cNvPr id="81" name="TextBox 80"/>
          <p:cNvSpPr txBox="1"/>
          <p:nvPr/>
        </p:nvSpPr>
        <p:spPr>
          <a:xfrm>
            <a:off x="4427984" y="4481736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-4</a:t>
            </a:r>
            <a:endParaRPr lang="en-GB" sz="1400" dirty="0"/>
          </a:p>
        </p:txBody>
      </p:sp>
      <p:sp>
        <p:nvSpPr>
          <p:cNvPr id="82" name="TextBox 81"/>
          <p:cNvSpPr txBox="1"/>
          <p:nvPr/>
        </p:nvSpPr>
        <p:spPr>
          <a:xfrm>
            <a:off x="4427984" y="4193704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-3</a:t>
            </a:r>
            <a:endParaRPr lang="en-GB" sz="1400" dirty="0"/>
          </a:p>
        </p:txBody>
      </p:sp>
      <p:sp>
        <p:nvSpPr>
          <p:cNvPr id="83" name="TextBox 82"/>
          <p:cNvSpPr txBox="1"/>
          <p:nvPr/>
        </p:nvSpPr>
        <p:spPr>
          <a:xfrm>
            <a:off x="4932040" y="429543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10</a:t>
            </a:r>
            <a:endParaRPr lang="en-GB" sz="1400" dirty="0"/>
          </a:p>
        </p:txBody>
      </p:sp>
      <p:cxnSp>
        <p:nvCxnSpPr>
          <p:cNvPr id="84" name="Straight Connector 83"/>
          <p:cNvCxnSpPr/>
          <p:nvPr/>
        </p:nvCxnSpPr>
        <p:spPr>
          <a:xfrm>
            <a:off x="4716016" y="630932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4716016" y="59330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4355976" y="6145559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-10</a:t>
            </a:r>
            <a:endParaRPr lang="en-GB" sz="1400" dirty="0"/>
          </a:p>
        </p:txBody>
      </p:sp>
      <p:sp>
        <p:nvSpPr>
          <p:cNvPr id="121" name="TextBox 120"/>
          <p:cNvSpPr txBox="1"/>
          <p:nvPr/>
        </p:nvSpPr>
        <p:spPr>
          <a:xfrm>
            <a:off x="611560" y="476672"/>
            <a:ext cx="2160240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dirty="0" smtClean="0"/>
              <a:t>Middle of square:</a:t>
            </a:r>
          </a:p>
          <a:p>
            <a:r>
              <a:rPr lang="en-GB" sz="2400" dirty="0" smtClean="0"/>
              <a:t>( ____,____)</a:t>
            </a:r>
            <a:endParaRPr lang="en-GB" sz="2400" dirty="0"/>
          </a:p>
        </p:txBody>
      </p:sp>
      <p:sp>
        <p:nvSpPr>
          <p:cNvPr id="122" name="TextBox 121"/>
          <p:cNvSpPr txBox="1"/>
          <p:nvPr/>
        </p:nvSpPr>
        <p:spPr>
          <a:xfrm>
            <a:off x="3736800" y="4077072"/>
            <a:ext cx="1296144" cy="43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-1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6948000" y="4149080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7</a:t>
            </a:r>
            <a:endParaRPr lang="en-GB" sz="2400" b="1" dirty="0">
              <a:solidFill>
                <a:srgbClr val="FF0000"/>
              </a:solidFill>
            </a:endParaRPr>
          </a:p>
        </p:txBody>
      </p:sp>
      <p:cxnSp>
        <p:nvCxnSpPr>
          <p:cNvPr id="124" name="Straight Connector 123"/>
          <p:cNvCxnSpPr/>
          <p:nvPr/>
        </p:nvCxnSpPr>
        <p:spPr>
          <a:xfrm>
            <a:off x="4572000" y="3212976"/>
            <a:ext cx="0" cy="11160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/>
          <p:cNvCxnSpPr/>
          <p:nvPr/>
        </p:nvCxnSpPr>
        <p:spPr>
          <a:xfrm>
            <a:off x="6876256" y="3284984"/>
            <a:ext cx="0" cy="11160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Flowchart: Delay 125"/>
          <p:cNvSpPr/>
          <p:nvPr/>
        </p:nvSpPr>
        <p:spPr>
          <a:xfrm rot="16200000">
            <a:off x="4572000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Flowchart: Delay 126"/>
          <p:cNvSpPr/>
          <p:nvPr/>
        </p:nvSpPr>
        <p:spPr>
          <a:xfrm rot="16200000">
            <a:off x="4860032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Flowchart: Delay 127"/>
          <p:cNvSpPr/>
          <p:nvPr/>
        </p:nvSpPr>
        <p:spPr>
          <a:xfrm rot="16200000">
            <a:off x="5148064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Flowchart: Delay 128"/>
          <p:cNvSpPr/>
          <p:nvPr/>
        </p:nvSpPr>
        <p:spPr>
          <a:xfrm rot="16200000">
            <a:off x="5436096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Flowchart: Delay 129"/>
          <p:cNvSpPr/>
          <p:nvPr/>
        </p:nvSpPr>
        <p:spPr>
          <a:xfrm rot="16200000">
            <a:off x="5724128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Flowchart: Delay 130"/>
          <p:cNvSpPr/>
          <p:nvPr/>
        </p:nvSpPr>
        <p:spPr>
          <a:xfrm rot="16200000">
            <a:off x="6012160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Flowchart: Delay 131"/>
          <p:cNvSpPr/>
          <p:nvPr/>
        </p:nvSpPr>
        <p:spPr>
          <a:xfrm rot="16200000">
            <a:off x="6300192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Flowchart: Delay 132"/>
          <p:cNvSpPr/>
          <p:nvPr/>
        </p:nvSpPr>
        <p:spPr>
          <a:xfrm rot="16200000">
            <a:off x="6588224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TextBox 133"/>
          <p:cNvSpPr txBox="1"/>
          <p:nvPr/>
        </p:nvSpPr>
        <p:spPr>
          <a:xfrm>
            <a:off x="7236296" y="5229200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Half of 8 = 4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7452320" y="4869160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8 jumps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6876256" y="5733256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4 jumps across = 3 on the </a:t>
            </a:r>
            <a:r>
              <a:rPr lang="en-GB" sz="2000" b="1" i="1" dirty="0" smtClean="0">
                <a:solidFill>
                  <a:srgbClr val="FF0000"/>
                </a:solidFill>
              </a:rPr>
              <a:t>x</a:t>
            </a:r>
            <a:r>
              <a:rPr lang="en-GB" sz="2000" b="1" dirty="0" smtClean="0">
                <a:solidFill>
                  <a:srgbClr val="FF0000"/>
                </a:solidFill>
              </a:rPr>
              <a:t> axis</a:t>
            </a:r>
            <a:endParaRPr lang="en-GB" sz="2000" b="1" dirty="0">
              <a:solidFill>
                <a:srgbClr val="FF0000"/>
              </a:solidFill>
            </a:endParaRPr>
          </a:p>
        </p:txBody>
      </p:sp>
      <p:cxnSp>
        <p:nvCxnSpPr>
          <p:cNvPr id="137" name="Straight Connector 136"/>
          <p:cNvCxnSpPr/>
          <p:nvPr/>
        </p:nvCxnSpPr>
        <p:spPr>
          <a:xfrm>
            <a:off x="5724128" y="3140968"/>
            <a:ext cx="0" cy="11160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8" name="TextBox 137"/>
          <p:cNvSpPr txBox="1"/>
          <p:nvPr/>
        </p:nvSpPr>
        <p:spPr>
          <a:xfrm>
            <a:off x="899592" y="1196752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</a:rPr>
              <a:t>3</a:t>
            </a:r>
            <a:endParaRPr lang="en-GB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655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  <p:bldP spid="123" grpId="0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/>
      <p:bldP spid="135" grpId="0"/>
      <p:bldP spid="136" grpId="0"/>
      <p:bldP spid="1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Box 109"/>
          <p:cNvSpPr txBox="1"/>
          <p:nvPr/>
        </p:nvSpPr>
        <p:spPr>
          <a:xfrm>
            <a:off x="3635896" y="162880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(-1,5)</a:t>
            </a:r>
            <a:endParaRPr lang="en-GB" sz="2400" dirty="0"/>
          </a:p>
        </p:txBody>
      </p:sp>
      <p:sp>
        <p:nvSpPr>
          <p:cNvPr id="111" name="TextBox 110"/>
          <p:cNvSpPr txBox="1"/>
          <p:nvPr/>
        </p:nvSpPr>
        <p:spPr>
          <a:xfrm>
            <a:off x="6948264" y="1556792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(7,5)</a:t>
            </a:r>
            <a:endParaRPr lang="en-GB" sz="2400" dirty="0"/>
          </a:p>
        </p:txBody>
      </p:sp>
      <p:sp>
        <p:nvSpPr>
          <p:cNvPr id="112" name="TextBox 111"/>
          <p:cNvSpPr txBox="1"/>
          <p:nvPr/>
        </p:nvSpPr>
        <p:spPr>
          <a:xfrm>
            <a:off x="3635896" y="407707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(-1,-3)</a:t>
            </a:r>
            <a:endParaRPr lang="en-GB" sz="2400" dirty="0"/>
          </a:p>
        </p:txBody>
      </p:sp>
      <p:sp>
        <p:nvSpPr>
          <p:cNvPr id="113" name="TextBox 112"/>
          <p:cNvSpPr txBox="1"/>
          <p:nvPr/>
        </p:nvSpPr>
        <p:spPr>
          <a:xfrm>
            <a:off x="6876256" y="414908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(7,-3)</a:t>
            </a:r>
            <a:endParaRPr lang="en-GB" sz="2400" dirty="0"/>
          </a:p>
        </p:txBody>
      </p:sp>
      <p:cxnSp>
        <p:nvCxnSpPr>
          <p:cNvPr id="114" name="Straight Connector 113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flipH="1">
            <a:off x="251520" y="347362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Rectangle 115"/>
          <p:cNvSpPr/>
          <p:nvPr/>
        </p:nvSpPr>
        <p:spPr>
          <a:xfrm>
            <a:off x="4572000" y="2016000"/>
            <a:ext cx="2304256" cy="23042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>
            <a:off x="251520" y="347362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716016" y="88133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716016" y="116936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716016" y="145740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716016" y="174543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716016" y="20334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716016" y="232149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16016" y="260952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716016" y="289756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716016" y="318559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716016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16016" y="376165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716016" y="404968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716016" y="433772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4716016" y="462575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716016" y="491378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716016" y="520181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716016" y="548984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4716016" y="577788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4716016" y="606591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716016" y="606591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64"/>
          <p:cNvGrpSpPr/>
          <p:nvPr/>
        </p:nvGrpSpPr>
        <p:grpSpPr>
          <a:xfrm rot="5400000">
            <a:off x="2699792" y="1745432"/>
            <a:ext cx="288032" cy="3456384"/>
            <a:chOff x="4868416" y="2933328"/>
            <a:chExt cx="288032" cy="3456384"/>
          </a:xfrm>
        </p:grpSpPr>
        <p:cxnSp>
          <p:nvCxnSpPr>
            <p:cNvPr id="87" name="Straight Connector 86"/>
            <p:cNvCxnSpPr/>
            <p:nvPr/>
          </p:nvCxnSpPr>
          <p:spPr>
            <a:xfrm>
              <a:off x="4868416" y="293332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>
              <a:off x="4868416" y="322136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4868416" y="350939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>
              <a:off x="4868416" y="37974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>
              <a:off x="4868416" y="408545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>
              <a:off x="4868416" y="437348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>
              <a:off x="4868416" y="466152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>
              <a:off x="4868416" y="494955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4868416" y="523758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4868416" y="552561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>
              <a:off x="4868416" y="581364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>
              <a:off x="4868416" y="6101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4868416" y="638971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8" name="Straight Connector 27"/>
          <p:cNvCxnSpPr/>
          <p:nvPr/>
        </p:nvCxnSpPr>
        <p:spPr>
          <a:xfrm rot="5400000">
            <a:off x="7596336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rot="5400000">
            <a:off x="7308304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rot="5400000">
            <a:off x="7020272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rot="5400000">
            <a:off x="6732240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rot="5400000">
            <a:off x="6444208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rot="5400000">
            <a:off x="6156176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rot="5400000">
            <a:off x="5868144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rot="5400000">
            <a:off x="5580112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rot="5400000">
            <a:off x="5292080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5400000">
            <a:off x="5004048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5400000">
            <a:off x="4716016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rot="5400000">
            <a:off x="8172400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rot="5400000">
            <a:off x="7884368" y="34736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4932040" y="302183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42" name="TextBox 41"/>
          <p:cNvSpPr txBox="1"/>
          <p:nvPr/>
        </p:nvSpPr>
        <p:spPr>
          <a:xfrm>
            <a:off x="4932040" y="273383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2</a:t>
            </a:r>
            <a:endParaRPr lang="en-GB" sz="1400" dirty="0"/>
          </a:p>
        </p:txBody>
      </p:sp>
      <p:sp>
        <p:nvSpPr>
          <p:cNvPr id="43" name="TextBox 42"/>
          <p:cNvSpPr txBox="1"/>
          <p:nvPr/>
        </p:nvSpPr>
        <p:spPr>
          <a:xfrm>
            <a:off x="4932040" y="71783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9</a:t>
            </a:r>
            <a:endParaRPr lang="en-GB" sz="1400" dirty="0"/>
          </a:p>
        </p:txBody>
      </p:sp>
      <p:sp>
        <p:nvSpPr>
          <p:cNvPr id="44" name="TextBox 43"/>
          <p:cNvSpPr txBox="1"/>
          <p:nvPr/>
        </p:nvSpPr>
        <p:spPr>
          <a:xfrm>
            <a:off x="4932040" y="978479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8</a:t>
            </a:r>
            <a:endParaRPr lang="en-GB" sz="1400" dirty="0"/>
          </a:p>
        </p:txBody>
      </p:sp>
      <p:sp>
        <p:nvSpPr>
          <p:cNvPr id="45" name="TextBox 44"/>
          <p:cNvSpPr txBox="1"/>
          <p:nvPr/>
        </p:nvSpPr>
        <p:spPr>
          <a:xfrm>
            <a:off x="4932040" y="129383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7</a:t>
            </a:r>
            <a:endParaRPr lang="en-GB" sz="1400" dirty="0"/>
          </a:p>
        </p:txBody>
      </p:sp>
      <p:sp>
        <p:nvSpPr>
          <p:cNvPr id="46" name="TextBox 45"/>
          <p:cNvSpPr txBox="1"/>
          <p:nvPr/>
        </p:nvSpPr>
        <p:spPr>
          <a:xfrm>
            <a:off x="4932040" y="1592696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6</a:t>
            </a:r>
            <a:endParaRPr lang="en-GB" sz="1400" dirty="0"/>
          </a:p>
        </p:txBody>
      </p:sp>
      <p:sp>
        <p:nvSpPr>
          <p:cNvPr id="47" name="TextBox 46"/>
          <p:cNvSpPr txBox="1"/>
          <p:nvPr/>
        </p:nvSpPr>
        <p:spPr>
          <a:xfrm rot="10800000" flipV="1">
            <a:off x="4932040" y="187335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5</a:t>
            </a:r>
            <a:endParaRPr lang="en-GB" sz="1400" dirty="0"/>
          </a:p>
        </p:txBody>
      </p:sp>
      <p:sp>
        <p:nvSpPr>
          <p:cNvPr id="48" name="TextBox 47"/>
          <p:cNvSpPr txBox="1"/>
          <p:nvPr/>
        </p:nvSpPr>
        <p:spPr>
          <a:xfrm>
            <a:off x="4932040" y="2130607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4</a:t>
            </a:r>
            <a:endParaRPr lang="en-GB" sz="1400" dirty="0"/>
          </a:p>
        </p:txBody>
      </p:sp>
      <p:sp>
        <p:nvSpPr>
          <p:cNvPr id="49" name="TextBox 48"/>
          <p:cNvSpPr txBox="1"/>
          <p:nvPr/>
        </p:nvSpPr>
        <p:spPr>
          <a:xfrm>
            <a:off x="4932040" y="244583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3</a:t>
            </a:r>
            <a:endParaRPr lang="en-GB" sz="1400" dirty="0"/>
          </a:p>
        </p:txBody>
      </p:sp>
      <p:sp>
        <p:nvSpPr>
          <p:cNvPr id="50" name="TextBox 49"/>
          <p:cNvSpPr txBox="1"/>
          <p:nvPr/>
        </p:nvSpPr>
        <p:spPr>
          <a:xfrm>
            <a:off x="5004048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1" name="TextBox 50"/>
          <p:cNvSpPr txBox="1"/>
          <p:nvPr/>
        </p:nvSpPr>
        <p:spPr>
          <a:xfrm>
            <a:off x="5292080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2</a:t>
            </a:r>
            <a:endParaRPr lang="en-GB" sz="1400" dirty="0"/>
          </a:p>
        </p:txBody>
      </p:sp>
      <p:sp>
        <p:nvSpPr>
          <p:cNvPr id="52" name="TextBox 51"/>
          <p:cNvSpPr txBox="1"/>
          <p:nvPr/>
        </p:nvSpPr>
        <p:spPr>
          <a:xfrm>
            <a:off x="7308304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9</a:t>
            </a:r>
            <a:endParaRPr lang="en-GB" sz="1400" dirty="0"/>
          </a:p>
        </p:txBody>
      </p:sp>
      <p:sp>
        <p:nvSpPr>
          <p:cNvPr id="53" name="TextBox 52"/>
          <p:cNvSpPr txBox="1"/>
          <p:nvPr/>
        </p:nvSpPr>
        <p:spPr>
          <a:xfrm>
            <a:off x="7020272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8</a:t>
            </a:r>
            <a:endParaRPr lang="en-GB" sz="1400" dirty="0"/>
          </a:p>
        </p:txBody>
      </p:sp>
      <p:sp>
        <p:nvSpPr>
          <p:cNvPr id="54" name="TextBox 53"/>
          <p:cNvSpPr txBox="1"/>
          <p:nvPr/>
        </p:nvSpPr>
        <p:spPr>
          <a:xfrm>
            <a:off x="6732240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7</a:t>
            </a:r>
            <a:endParaRPr lang="en-GB" sz="1400" dirty="0"/>
          </a:p>
        </p:txBody>
      </p:sp>
      <p:sp>
        <p:nvSpPr>
          <p:cNvPr id="55" name="TextBox 54"/>
          <p:cNvSpPr txBox="1"/>
          <p:nvPr/>
        </p:nvSpPr>
        <p:spPr>
          <a:xfrm>
            <a:off x="6444208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6</a:t>
            </a:r>
            <a:endParaRPr lang="en-GB" sz="1400" dirty="0"/>
          </a:p>
        </p:txBody>
      </p:sp>
      <p:sp>
        <p:nvSpPr>
          <p:cNvPr id="56" name="TextBox 55"/>
          <p:cNvSpPr txBox="1"/>
          <p:nvPr/>
        </p:nvSpPr>
        <p:spPr>
          <a:xfrm rot="10800000" flipV="1">
            <a:off x="6156176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5</a:t>
            </a:r>
            <a:endParaRPr lang="en-GB" sz="1400" dirty="0"/>
          </a:p>
        </p:txBody>
      </p:sp>
      <p:sp>
        <p:nvSpPr>
          <p:cNvPr id="57" name="TextBox 56"/>
          <p:cNvSpPr txBox="1"/>
          <p:nvPr/>
        </p:nvSpPr>
        <p:spPr>
          <a:xfrm>
            <a:off x="5868144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4</a:t>
            </a:r>
            <a:endParaRPr lang="en-GB" sz="1400" dirty="0"/>
          </a:p>
        </p:txBody>
      </p:sp>
      <p:sp>
        <p:nvSpPr>
          <p:cNvPr id="58" name="TextBox 57"/>
          <p:cNvSpPr txBox="1"/>
          <p:nvPr/>
        </p:nvSpPr>
        <p:spPr>
          <a:xfrm>
            <a:off x="5580112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3</a:t>
            </a:r>
            <a:endParaRPr lang="en-GB" sz="1400" dirty="0"/>
          </a:p>
        </p:txBody>
      </p:sp>
      <p:sp>
        <p:nvSpPr>
          <p:cNvPr id="59" name="TextBox 58"/>
          <p:cNvSpPr txBox="1"/>
          <p:nvPr/>
        </p:nvSpPr>
        <p:spPr>
          <a:xfrm>
            <a:off x="7848000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11</a:t>
            </a:r>
            <a:endParaRPr lang="en-GB" sz="1400" dirty="0"/>
          </a:p>
        </p:txBody>
      </p:sp>
      <p:sp>
        <p:nvSpPr>
          <p:cNvPr id="60" name="TextBox 59"/>
          <p:cNvSpPr txBox="1"/>
          <p:nvPr/>
        </p:nvSpPr>
        <p:spPr>
          <a:xfrm>
            <a:off x="7560000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10</a:t>
            </a:r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8172400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12</a:t>
            </a:r>
            <a:endParaRPr lang="en-GB" sz="1400" dirty="0"/>
          </a:p>
        </p:txBody>
      </p:sp>
      <p:sp>
        <p:nvSpPr>
          <p:cNvPr id="62" name="TextBox 61"/>
          <p:cNvSpPr txBox="1"/>
          <p:nvPr/>
        </p:nvSpPr>
        <p:spPr>
          <a:xfrm>
            <a:off x="4427984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</a:t>
            </a:r>
            <a:endParaRPr lang="en-GB" sz="1400" dirty="0"/>
          </a:p>
        </p:txBody>
      </p:sp>
      <p:sp>
        <p:nvSpPr>
          <p:cNvPr id="63" name="TextBox 62"/>
          <p:cNvSpPr txBox="1"/>
          <p:nvPr/>
        </p:nvSpPr>
        <p:spPr>
          <a:xfrm>
            <a:off x="4139952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-2</a:t>
            </a:r>
            <a:endParaRPr lang="en-GB" sz="1400" dirty="0"/>
          </a:p>
        </p:txBody>
      </p:sp>
      <p:sp>
        <p:nvSpPr>
          <p:cNvPr id="64" name="TextBox 63"/>
          <p:cNvSpPr txBox="1"/>
          <p:nvPr/>
        </p:nvSpPr>
        <p:spPr>
          <a:xfrm>
            <a:off x="2411760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-8</a:t>
            </a:r>
            <a:endParaRPr lang="en-GB" sz="1400" dirty="0"/>
          </a:p>
        </p:txBody>
      </p:sp>
      <p:sp>
        <p:nvSpPr>
          <p:cNvPr id="65" name="TextBox 64"/>
          <p:cNvSpPr txBox="1"/>
          <p:nvPr/>
        </p:nvSpPr>
        <p:spPr>
          <a:xfrm>
            <a:off x="2987824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-6</a:t>
            </a:r>
            <a:endParaRPr lang="en-GB" sz="1400" dirty="0"/>
          </a:p>
        </p:txBody>
      </p:sp>
      <p:sp>
        <p:nvSpPr>
          <p:cNvPr id="66" name="TextBox 65"/>
          <p:cNvSpPr txBox="1"/>
          <p:nvPr/>
        </p:nvSpPr>
        <p:spPr>
          <a:xfrm rot="10800000" flipV="1">
            <a:off x="3275856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-5</a:t>
            </a:r>
            <a:endParaRPr lang="en-GB" sz="1400" dirty="0"/>
          </a:p>
        </p:txBody>
      </p:sp>
      <p:sp>
        <p:nvSpPr>
          <p:cNvPr id="67" name="TextBox 66"/>
          <p:cNvSpPr txBox="1"/>
          <p:nvPr/>
        </p:nvSpPr>
        <p:spPr>
          <a:xfrm>
            <a:off x="3563888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-4</a:t>
            </a:r>
            <a:endParaRPr lang="en-GB" sz="1400" dirty="0"/>
          </a:p>
        </p:txBody>
      </p:sp>
      <p:sp>
        <p:nvSpPr>
          <p:cNvPr id="68" name="TextBox 67"/>
          <p:cNvSpPr txBox="1"/>
          <p:nvPr/>
        </p:nvSpPr>
        <p:spPr>
          <a:xfrm>
            <a:off x="3851920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-3</a:t>
            </a:r>
            <a:endParaRPr lang="en-GB" sz="1400" dirty="0"/>
          </a:p>
        </p:txBody>
      </p:sp>
      <p:sp>
        <p:nvSpPr>
          <p:cNvPr id="69" name="TextBox 68"/>
          <p:cNvSpPr txBox="1"/>
          <p:nvPr/>
        </p:nvSpPr>
        <p:spPr>
          <a:xfrm>
            <a:off x="1763688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-10</a:t>
            </a:r>
            <a:endParaRPr lang="en-GB" dirty="0"/>
          </a:p>
        </p:txBody>
      </p:sp>
      <p:sp>
        <p:nvSpPr>
          <p:cNvPr id="70" name="TextBox 69"/>
          <p:cNvSpPr txBox="1"/>
          <p:nvPr/>
        </p:nvSpPr>
        <p:spPr>
          <a:xfrm>
            <a:off x="1115616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-12</a:t>
            </a:r>
            <a:endParaRPr lang="en-GB" sz="1400" dirty="0"/>
          </a:p>
        </p:txBody>
      </p:sp>
      <p:sp>
        <p:nvSpPr>
          <p:cNvPr id="71" name="TextBox 70"/>
          <p:cNvSpPr txBox="1"/>
          <p:nvPr/>
        </p:nvSpPr>
        <p:spPr>
          <a:xfrm>
            <a:off x="2699792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-7</a:t>
            </a:r>
            <a:endParaRPr lang="en-GB" sz="1400" dirty="0"/>
          </a:p>
        </p:txBody>
      </p:sp>
      <p:sp>
        <p:nvSpPr>
          <p:cNvPr id="72" name="TextBox 71"/>
          <p:cNvSpPr txBox="1"/>
          <p:nvPr/>
        </p:nvSpPr>
        <p:spPr>
          <a:xfrm>
            <a:off x="2123728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-9</a:t>
            </a:r>
            <a:endParaRPr lang="en-GB" sz="1400" dirty="0"/>
          </a:p>
        </p:txBody>
      </p:sp>
      <p:sp>
        <p:nvSpPr>
          <p:cNvPr id="73" name="TextBox 72"/>
          <p:cNvSpPr txBox="1"/>
          <p:nvPr/>
        </p:nvSpPr>
        <p:spPr>
          <a:xfrm>
            <a:off x="1475656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-11</a:t>
            </a:r>
            <a:endParaRPr lang="en-GB" sz="1400" dirty="0"/>
          </a:p>
        </p:txBody>
      </p:sp>
      <p:sp>
        <p:nvSpPr>
          <p:cNvPr id="74" name="TextBox 73"/>
          <p:cNvSpPr txBox="1"/>
          <p:nvPr/>
        </p:nvSpPr>
        <p:spPr>
          <a:xfrm>
            <a:off x="4427984" y="35456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</a:t>
            </a:r>
            <a:endParaRPr lang="en-GB" sz="1400" dirty="0"/>
          </a:p>
        </p:txBody>
      </p:sp>
      <p:sp>
        <p:nvSpPr>
          <p:cNvPr id="75" name="TextBox 74"/>
          <p:cNvSpPr txBox="1"/>
          <p:nvPr/>
        </p:nvSpPr>
        <p:spPr>
          <a:xfrm>
            <a:off x="4427984" y="39056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-2</a:t>
            </a:r>
            <a:endParaRPr lang="en-GB" sz="1400" dirty="0"/>
          </a:p>
        </p:txBody>
      </p:sp>
      <p:sp>
        <p:nvSpPr>
          <p:cNvPr id="76" name="TextBox 75"/>
          <p:cNvSpPr txBox="1"/>
          <p:nvPr/>
        </p:nvSpPr>
        <p:spPr>
          <a:xfrm>
            <a:off x="4427984" y="5921896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-9</a:t>
            </a:r>
            <a:endParaRPr lang="en-GB" sz="1400" dirty="0"/>
          </a:p>
        </p:txBody>
      </p:sp>
      <p:sp>
        <p:nvSpPr>
          <p:cNvPr id="77" name="TextBox 76"/>
          <p:cNvSpPr txBox="1"/>
          <p:nvPr/>
        </p:nvSpPr>
        <p:spPr>
          <a:xfrm>
            <a:off x="4427984" y="5633864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-8</a:t>
            </a:r>
            <a:endParaRPr lang="en-GB" sz="1400" dirty="0"/>
          </a:p>
        </p:txBody>
      </p:sp>
      <p:sp>
        <p:nvSpPr>
          <p:cNvPr id="78" name="TextBox 77"/>
          <p:cNvSpPr txBox="1"/>
          <p:nvPr/>
        </p:nvSpPr>
        <p:spPr>
          <a:xfrm>
            <a:off x="4427984" y="534583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-7</a:t>
            </a:r>
            <a:endParaRPr lang="en-GB" sz="1400" dirty="0"/>
          </a:p>
        </p:txBody>
      </p:sp>
      <p:sp>
        <p:nvSpPr>
          <p:cNvPr id="79" name="TextBox 78"/>
          <p:cNvSpPr txBox="1"/>
          <p:nvPr/>
        </p:nvSpPr>
        <p:spPr>
          <a:xfrm>
            <a:off x="4427984" y="5057800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-6</a:t>
            </a:r>
            <a:endParaRPr lang="en-GB" sz="1400" dirty="0"/>
          </a:p>
        </p:txBody>
      </p:sp>
      <p:sp>
        <p:nvSpPr>
          <p:cNvPr id="80" name="TextBox 79"/>
          <p:cNvSpPr txBox="1"/>
          <p:nvPr/>
        </p:nvSpPr>
        <p:spPr>
          <a:xfrm rot="10800000" flipV="1">
            <a:off x="4427984" y="4769768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-5</a:t>
            </a:r>
            <a:endParaRPr lang="en-GB" sz="1400" dirty="0"/>
          </a:p>
        </p:txBody>
      </p:sp>
      <p:sp>
        <p:nvSpPr>
          <p:cNvPr id="81" name="TextBox 80"/>
          <p:cNvSpPr txBox="1"/>
          <p:nvPr/>
        </p:nvSpPr>
        <p:spPr>
          <a:xfrm>
            <a:off x="4427984" y="4481736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-4</a:t>
            </a:r>
            <a:endParaRPr lang="en-GB" sz="1400" dirty="0"/>
          </a:p>
        </p:txBody>
      </p:sp>
      <p:sp>
        <p:nvSpPr>
          <p:cNvPr id="82" name="TextBox 81"/>
          <p:cNvSpPr txBox="1"/>
          <p:nvPr/>
        </p:nvSpPr>
        <p:spPr>
          <a:xfrm>
            <a:off x="4427984" y="4193704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-3</a:t>
            </a:r>
            <a:endParaRPr lang="en-GB" sz="1400" dirty="0"/>
          </a:p>
        </p:txBody>
      </p:sp>
      <p:sp>
        <p:nvSpPr>
          <p:cNvPr id="83" name="TextBox 82"/>
          <p:cNvSpPr txBox="1"/>
          <p:nvPr/>
        </p:nvSpPr>
        <p:spPr>
          <a:xfrm>
            <a:off x="4932040" y="429543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10</a:t>
            </a:r>
            <a:endParaRPr lang="en-GB" sz="1400" dirty="0"/>
          </a:p>
        </p:txBody>
      </p:sp>
      <p:cxnSp>
        <p:nvCxnSpPr>
          <p:cNvPr id="84" name="Straight Connector 83"/>
          <p:cNvCxnSpPr/>
          <p:nvPr/>
        </p:nvCxnSpPr>
        <p:spPr>
          <a:xfrm>
            <a:off x="4716016" y="630932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4716016" y="59330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4355976" y="6145559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-10</a:t>
            </a:r>
            <a:endParaRPr lang="en-GB" sz="1400" dirty="0"/>
          </a:p>
        </p:txBody>
      </p:sp>
      <p:sp>
        <p:nvSpPr>
          <p:cNvPr id="121" name="TextBox 120"/>
          <p:cNvSpPr txBox="1"/>
          <p:nvPr/>
        </p:nvSpPr>
        <p:spPr>
          <a:xfrm>
            <a:off x="611560" y="476672"/>
            <a:ext cx="2160240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dirty="0" smtClean="0"/>
              <a:t>Middle of square:</a:t>
            </a:r>
          </a:p>
          <a:p>
            <a:r>
              <a:rPr lang="en-GB" sz="2400" dirty="0" smtClean="0"/>
              <a:t>( ____,____)</a:t>
            </a:r>
            <a:endParaRPr lang="en-GB" sz="2400" dirty="0"/>
          </a:p>
        </p:txBody>
      </p:sp>
      <p:sp>
        <p:nvSpPr>
          <p:cNvPr id="134" name="TextBox 133"/>
          <p:cNvSpPr txBox="1"/>
          <p:nvPr/>
        </p:nvSpPr>
        <p:spPr>
          <a:xfrm>
            <a:off x="7236296" y="5229200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Half of 8 = 4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7452320" y="4869160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8 jumps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6876256" y="5733256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4 jumps down= 1 on the </a:t>
            </a:r>
            <a:r>
              <a:rPr lang="en-GB" sz="2000" b="1" i="1" dirty="0" smtClean="0">
                <a:solidFill>
                  <a:srgbClr val="00B050"/>
                </a:solidFill>
              </a:rPr>
              <a:t>Y</a:t>
            </a:r>
            <a:r>
              <a:rPr lang="en-GB" sz="2000" b="1" dirty="0" smtClean="0">
                <a:solidFill>
                  <a:srgbClr val="00B050"/>
                </a:solidFill>
              </a:rPr>
              <a:t> axis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138" name="TextBox 137"/>
          <p:cNvSpPr txBox="1"/>
          <p:nvPr/>
        </p:nvSpPr>
        <p:spPr>
          <a:xfrm>
            <a:off x="899592" y="1196752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</a:rPr>
              <a:t>3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139" name="Flowchart: Delay 138"/>
          <p:cNvSpPr/>
          <p:nvPr/>
        </p:nvSpPr>
        <p:spPr>
          <a:xfrm>
            <a:off x="4860032" y="2016000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Flowchart: Delay 139"/>
          <p:cNvSpPr/>
          <p:nvPr/>
        </p:nvSpPr>
        <p:spPr>
          <a:xfrm>
            <a:off x="4860032" y="2304000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2" name="Straight Connector 141"/>
          <p:cNvCxnSpPr/>
          <p:nvPr/>
        </p:nvCxnSpPr>
        <p:spPr>
          <a:xfrm>
            <a:off x="4499992" y="1988840"/>
            <a:ext cx="1080120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" name="TextBox 142"/>
          <p:cNvSpPr txBox="1"/>
          <p:nvPr/>
        </p:nvSpPr>
        <p:spPr>
          <a:xfrm>
            <a:off x="4032000" y="162880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B050"/>
                </a:solidFill>
              </a:rPr>
              <a:t>5</a:t>
            </a:r>
            <a:endParaRPr lang="en-GB" sz="2400" b="1" dirty="0">
              <a:solidFill>
                <a:srgbClr val="00B050"/>
              </a:solidFill>
            </a:endParaRPr>
          </a:p>
        </p:txBody>
      </p:sp>
      <p:sp>
        <p:nvSpPr>
          <p:cNvPr id="144" name="TextBox 143"/>
          <p:cNvSpPr txBox="1"/>
          <p:nvPr/>
        </p:nvSpPr>
        <p:spPr>
          <a:xfrm>
            <a:off x="4032000" y="4077071"/>
            <a:ext cx="864096" cy="46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B050"/>
                </a:solidFill>
              </a:rPr>
              <a:t>-3</a:t>
            </a:r>
            <a:endParaRPr lang="en-GB" sz="2400" b="1" dirty="0">
              <a:solidFill>
                <a:srgbClr val="00B050"/>
              </a:solidFill>
            </a:endParaRPr>
          </a:p>
        </p:txBody>
      </p:sp>
      <p:cxnSp>
        <p:nvCxnSpPr>
          <p:cNvPr id="145" name="Straight Connector 144"/>
          <p:cNvCxnSpPr/>
          <p:nvPr/>
        </p:nvCxnSpPr>
        <p:spPr>
          <a:xfrm>
            <a:off x="4499992" y="4293096"/>
            <a:ext cx="1080120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Flowchart: Delay 145"/>
          <p:cNvSpPr/>
          <p:nvPr/>
        </p:nvSpPr>
        <p:spPr>
          <a:xfrm>
            <a:off x="4860032" y="2592000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Flowchart: Delay 146"/>
          <p:cNvSpPr/>
          <p:nvPr/>
        </p:nvSpPr>
        <p:spPr>
          <a:xfrm>
            <a:off x="4860032" y="2880000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Flowchart: Delay 147"/>
          <p:cNvSpPr/>
          <p:nvPr/>
        </p:nvSpPr>
        <p:spPr>
          <a:xfrm>
            <a:off x="4860032" y="3168000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Flowchart: Delay 148"/>
          <p:cNvSpPr/>
          <p:nvPr/>
        </p:nvSpPr>
        <p:spPr>
          <a:xfrm>
            <a:off x="4860032" y="3456000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Flowchart: Delay 149"/>
          <p:cNvSpPr/>
          <p:nvPr/>
        </p:nvSpPr>
        <p:spPr>
          <a:xfrm>
            <a:off x="4860032" y="3744000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Flowchart: Delay 150"/>
          <p:cNvSpPr/>
          <p:nvPr/>
        </p:nvSpPr>
        <p:spPr>
          <a:xfrm>
            <a:off x="4860032" y="4032000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2" name="Straight Connector 151"/>
          <p:cNvCxnSpPr/>
          <p:nvPr/>
        </p:nvCxnSpPr>
        <p:spPr>
          <a:xfrm>
            <a:off x="4716016" y="3140968"/>
            <a:ext cx="1080120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" name="TextBox 152"/>
          <p:cNvSpPr txBox="1"/>
          <p:nvPr/>
        </p:nvSpPr>
        <p:spPr>
          <a:xfrm>
            <a:off x="1619672" y="1196752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B050"/>
                </a:solidFill>
              </a:rPr>
              <a:t>1</a:t>
            </a:r>
            <a:endParaRPr lang="en-GB" sz="2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766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" grpId="0"/>
      <p:bldP spid="135" grpId="0"/>
      <p:bldP spid="136" grpId="0"/>
      <p:bldP spid="139" grpId="0" animBg="1"/>
      <p:bldP spid="140" grpId="0" animBg="1"/>
      <p:bldP spid="143" grpId="0"/>
      <p:bldP spid="144" grpId="0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evel 2"/>
          <p:cNvSpPr/>
          <p:nvPr/>
        </p:nvSpPr>
        <p:spPr>
          <a:xfrm>
            <a:off x="323528" y="476672"/>
            <a:ext cx="8424936" cy="597666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341407" y="2967335"/>
            <a:ext cx="646119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QUESTION NUMBER 4</a:t>
            </a:r>
            <a:endParaRPr lang="en-US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1402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11760" y="2636912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(-5,2)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6948264" y="2636912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251520" y="347362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23528" y="332656"/>
            <a:ext cx="2016224" cy="1569660"/>
          </a:xfrm>
          <a:prstGeom prst="wedgeRectCallout">
            <a:avLst>
              <a:gd name="adj1" fmla="val -57263"/>
              <a:gd name="adj2" fmla="val 75488"/>
            </a:avLst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What are the coordinates of the </a:t>
            </a:r>
            <a:r>
              <a:rPr lang="en-GB" sz="2400" dirty="0" smtClean="0"/>
              <a:t>other corner?</a:t>
            </a:r>
            <a:endParaRPr lang="en-GB" sz="2400" dirty="0"/>
          </a:p>
        </p:txBody>
      </p:sp>
      <p:sp>
        <p:nvSpPr>
          <p:cNvPr id="15" name="Diamond 14"/>
          <p:cNvSpPr/>
          <p:nvPr/>
        </p:nvSpPr>
        <p:spPr>
          <a:xfrm>
            <a:off x="3419872" y="1152000"/>
            <a:ext cx="3456384" cy="3456000"/>
          </a:xfrm>
          <a:prstGeom prst="diamond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5220072" y="458112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(1,-4)</a:t>
            </a:r>
            <a:endParaRPr lang="en-GB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5220072" y="69269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(1,8)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635695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Diamond 107"/>
          <p:cNvSpPr/>
          <p:nvPr/>
        </p:nvSpPr>
        <p:spPr>
          <a:xfrm>
            <a:off x="3419872" y="1152000"/>
            <a:ext cx="3456384" cy="3456000"/>
          </a:xfrm>
          <a:prstGeom prst="diamond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51520" y="72008"/>
            <a:ext cx="8568952" cy="6597352"/>
            <a:chOff x="251520" y="72008"/>
            <a:chExt cx="8568952" cy="6597352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4860032" y="72008"/>
              <a:ext cx="0" cy="659735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 flipH="1">
              <a:off x="251520" y="3473624"/>
              <a:ext cx="8424936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4716016" y="88133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4716016" y="116936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4716016" y="14574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4716016" y="174543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4716016" y="20334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4716016" y="232149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4716016" y="260952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4716016" y="289756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4716016" y="318559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4716016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4716016" y="376165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4716016" y="404968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716016" y="433772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4716016" y="462575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4716016" y="491378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4716016" y="520181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4716016" y="548984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4716016" y="57778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4716016" y="606591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4716016" y="606591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Group 164"/>
            <p:cNvGrpSpPr/>
            <p:nvPr/>
          </p:nvGrpSpPr>
          <p:grpSpPr>
            <a:xfrm rot="5400000">
              <a:off x="2699792" y="1745432"/>
              <a:ext cx="288032" cy="3456384"/>
              <a:chOff x="4868416" y="2933328"/>
              <a:chExt cx="288032" cy="3456384"/>
            </a:xfrm>
          </p:grpSpPr>
          <p:cxnSp>
            <p:nvCxnSpPr>
              <p:cNvPr id="85" name="Straight Connector 84"/>
              <p:cNvCxnSpPr/>
              <p:nvPr/>
            </p:nvCxnSpPr>
            <p:spPr>
              <a:xfrm>
                <a:off x="4868416" y="293332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/>
              <p:cNvCxnSpPr/>
              <p:nvPr/>
            </p:nvCxnSpPr>
            <p:spPr>
              <a:xfrm>
                <a:off x="4868416" y="322136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/>
              <p:cNvCxnSpPr/>
              <p:nvPr/>
            </p:nvCxnSpPr>
            <p:spPr>
              <a:xfrm>
                <a:off x="4868416" y="350939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/>
              <p:cNvCxnSpPr/>
              <p:nvPr/>
            </p:nvCxnSpPr>
            <p:spPr>
              <a:xfrm>
                <a:off x="4868416" y="379742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/>
              <p:cNvCxnSpPr/>
              <p:nvPr/>
            </p:nvCxnSpPr>
            <p:spPr>
              <a:xfrm>
                <a:off x="4868416" y="408545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/>
              <p:cNvCxnSpPr/>
              <p:nvPr/>
            </p:nvCxnSpPr>
            <p:spPr>
              <a:xfrm>
                <a:off x="4868416" y="437348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/>
              <p:cNvCxnSpPr/>
              <p:nvPr/>
            </p:nvCxnSpPr>
            <p:spPr>
              <a:xfrm>
                <a:off x="4868416" y="466152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/>
              <p:cNvCxnSpPr/>
              <p:nvPr/>
            </p:nvCxnSpPr>
            <p:spPr>
              <a:xfrm>
                <a:off x="4868416" y="494955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/>
              <p:cNvCxnSpPr/>
              <p:nvPr/>
            </p:nvCxnSpPr>
            <p:spPr>
              <a:xfrm>
                <a:off x="4868416" y="523758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Straight Connector 93"/>
              <p:cNvCxnSpPr/>
              <p:nvPr/>
            </p:nvCxnSpPr>
            <p:spPr>
              <a:xfrm>
                <a:off x="4868416" y="552561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Straight Connector 94"/>
              <p:cNvCxnSpPr/>
              <p:nvPr/>
            </p:nvCxnSpPr>
            <p:spPr>
              <a:xfrm>
                <a:off x="4868416" y="581364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Straight Connector 95"/>
              <p:cNvCxnSpPr/>
              <p:nvPr/>
            </p:nvCxnSpPr>
            <p:spPr>
              <a:xfrm>
                <a:off x="4868416" y="610168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Straight Connector 96"/>
              <p:cNvCxnSpPr/>
              <p:nvPr/>
            </p:nvCxnSpPr>
            <p:spPr>
              <a:xfrm>
                <a:off x="4868416" y="638971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6" name="Straight Connector 25"/>
            <p:cNvCxnSpPr/>
            <p:nvPr/>
          </p:nvCxnSpPr>
          <p:spPr>
            <a:xfrm rot="5400000">
              <a:off x="7596336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5400000">
              <a:off x="7308304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5400000">
              <a:off x="7020272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5400000">
              <a:off x="6732240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5400000">
              <a:off x="6444208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6156176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5868144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5400000">
              <a:off x="5580112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5292080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5400000">
              <a:off x="5004048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4716016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5400000">
              <a:off x="8172400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5400000">
              <a:off x="7884368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4932040" y="3021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</a:t>
              </a:r>
              <a:endParaRPr lang="en-GB" sz="1400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932040" y="2733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2</a:t>
              </a:r>
              <a:endParaRPr lang="en-GB" sz="1400" dirty="0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4932040" y="717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9</a:t>
              </a:r>
              <a:endParaRPr lang="en-GB" sz="1400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932040" y="978479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8</a:t>
              </a:r>
              <a:endParaRPr lang="en-GB" sz="1400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932040" y="1293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7</a:t>
              </a:r>
              <a:endParaRPr lang="en-GB" sz="1400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932040" y="159269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6</a:t>
              </a:r>
              <a:endParaRPr lang="en-GB" sz="1400" dirty="0"/>
            </a:p>
          </p:txBody>
        </p:sp>
        <p:sp>
          <p:nvSpPr>
            <p:cNvPr id="45" name="TextBox 44"/>
            <p:cNvSpPr txBox="1"/>
            <p:nvPr/>
          </p:nvSpPr>
          <p:spPr>
            <a:xfrm rot="10800000" flipV="1">
              <a:off x="4932040" y="187335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5</a:t>
              </a:r>
              <a:endParaRPr lang="en-GB" sz="1400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4932040" y="2130607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4</a:t>
              </a:r>
              <a:endParaRPr lang="en-GB" sz="1400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932040" y="2445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3</a:t>
              </a:r>
              <a:endParaRPr lang="en-GB" sz="1400" dirty="0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500404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</a:t>
              </a:r>
              <a:endParaRPr lang="en-GB" sz="1400" dirty="0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29208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2</a:t>
              </a:r>
              <a:endParaRPr lang="en-GB" sz="1400" dirty="0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730830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9</a:t>
              </a:r>
              <a:endParaRPr lang="en-GB" sz="1400" dirty="0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7020272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8</a:t>
              </a:r>
              <a:endParaRPr lang="en-GB" sz="1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73224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7</a:t>
              </a:r>
              <a:endParaRPr lang="en-GB" sz="1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44420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6</a:t>
              </a:r>
              <a:endParaRPr lang="en-GB" sz="1400" dirty="0"/>
            </a:p>
          </p:txBody>
        </p:sp>
        <p:sp>
          <p:nvSpPr>
            <p:cNvPr id="54" name="TextBox 53"/>
            <p:cNvSpPr txBox="1"/>
            <p:nvPr/>
          </p:nvSpPr>
          <p:spPr>
            <a:xfrm rot="10800000" flipV="1">
              <a:off x="6156176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5</a:t>
              </a:r>
              <a:endParaRPr lang="en-GB" sz="1400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86814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4</a:t>
              </a:r>
              <a:endParaRPr lang="en-GB" sz="1400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5580112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3</a:t>
              </a:r>
              <a:endParaRPr lang="en-GB" sz="1400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84800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11</a:t>
              </a:r>
              <a:endParaRPr lang="en-GB" sz="14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756000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10</a:t>
              </a:r>
              <a:endParaRPr lang="en-GB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817240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12</a:t>
              </a:r>
              <a:endParaRPr lang="en-GB" sz="1400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42798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</a:t>
              </a:r>
              <a:endParaRPr lang="en-GB" sz="1400" dirty="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139952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-2</a:t>
              </a:r>
              <a:endParaRPr lang="en-GB" sz="1400" dirty="0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241176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-8</a:t>
              </a:r>
              <a:endParaRPr lang="en-GB" sz="1400" dirty="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298782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-6</a:t>
              </a:r>
              <a:endParaRPr lang="en-GB" sz="1400" dirty="0"/>
            </a:p>
          </p:txBody>
        </p:sp>
        <p:sp>
          <p:nvSpPr>
            <p:cNvPr id="64" name="TextBox 63"/>
            <p:cNvSpPr txBox="1"/>
            <p:nvPr/>
          </p:nvSpPr>
          <p:spPr>
            <a:xfrm rot="10800000" flipV="1">
              <a:off x="3275856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-5</a:t>
              </a:r>
              <a:endParaRPr lang="en-GB" sz="1400" dirty="0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356388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-4</a:t>
              </a:r>
              <a:endParaRPr lang="en-GB" sz="1400" dirty="0"/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385192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-3</a:t>
              </a:r>
              <a:endParaRPr lang="en-GB" sz="1400" dirty="0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176368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-10</a:t>
              </a:r>
              <a:endParaRPr lang="en-GB" dirty="0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1115616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-12</a:t>
              </a:r>
              <a:endParaRPr lang="en-GB" sz="1400" dirty="0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2699792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-7</a:t>
              </a:r>
              <a:endParaRPr lang="en-GB" sz="1400" dirty="0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212372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-9</a:t>
              </a:r>
              <a:endParaRPr lang="en-GB" sz="1400" dirty="0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1475656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-11</a:t>
              </a:r>
              <a:endParaRPr lang="en-GB" sz="1400" dirty="0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42798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</a:t>
              </a:r>
              <a:endParaRPr lang="en-GB" sz="1400" dirty="0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427984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-2</a:t>
              </a:r>
              <a:endParaRPr lang="en-GB" sz="1400" dirty="0"/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4427984" y="592189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-9</a:t>
              </a:r>
              <a:endParaRPr lang="en-GB" sz="1400" dirty="0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4427984" y="563386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-8</a:t>
              </a:r>
              <a:endParaRPr lang="en-GB" sz="1400" dirty="0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4427984" y="53458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-7</a:t>
              </a:r>
              <a:endParaRPr lang="en-GB" sz="1400" dirty="0"/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4427984" y="5057800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-6</a:t>
              </a:r>
              <a:endParaRPr lang="en-GB" sz="1400" dirty="0"/>
            </a:p>
          </p:txBody>
        </p:sp>
        <p:sp>
          <p:nvSpPr>
            <p:cNvPr id="78" name="TextBox 77"/>
            <p:cNvSpPr txBox="1"/>
            <p:nvPr/>
          </p:nvSpPr>
          <p:spPr>
            <a:xfrm rot="10800000" flipV="1">
              <a:off x="4427984" y="4769768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-5</a:t>
              </a:r>
              <a:endParaRPr lang="en-GB" sz="1400" dirty="0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4427984" y="448173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-4</a:t>
              </a:r>
              <a:endParaRPr lang="en-GB" sz="1400" dirty="0"/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4427984" y="419370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-3</a:t>
              </a:r>
              <a:endParaRPr lang="en-GB" sz="1400" dirty="0"/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4932040" y="429543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10</a:t>
              </a:r>
              <a:endParaRPr lang="en-GB" sz="1400" dirty="0"/>
            </a:p>
          </p:txBody>
        </p:sp>
        <p:cxnSp>
          <p:nvCxnSpPr>
            <p:cNvPr id="82" name="Straight Connector 81"/>
            <p:cNvCxnSpPr/>
            <p:nvPr/>
          </p:nvCxnSpPr>
          <p:spPr>
            <a:xfrm>
              <a:off x="4716016" y="630932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>
              <a:off x="4716016" y="59330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TextBox 83"/>
            <p:cNvSpPr txBox="1"/>
            <p:nvPr/>
          </p:nvSpPr>
          <p:spPr>
            <a:xfrm>
              <a:off x="4355976" y="6145559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-10</a:t>
              </a:r>
              <a:endParaRPr lang="en-GB" sz="1400" dirty="0"/>
            </a:p>
          </p:txBody>
        </p:sp>
      </p:grpSp>
      <p:sp>
        <p:nvSpPr>
          <p:cNvPr id="109" name="TextBox 108"/>
          <p:cNvSpPr txBox="1"/>
          <p:nvPr/>
        </p:nvSpPr>
        <p:spPr>
          <a:xfrm>
            <a:off x="2411760" y="2636912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(-5,2)</a:t>
            </a:r>
            <a:endParaRPr lang="en-GB" sz="2400" dirty="0"/>
          </a:p>
        </p:txBody>
      </p:sp>
      <p:sp>
        <p:nvSpPr>
          <p:cNvPr id="111" name="TextBox 110"/>
          <p:cNvSpPr txBox="1"/>
          <p:nvPr/>
        </p:nvSpPr>
        <p:spPr>
          <a:xfrm>
            <a:off x="5220072" y="458112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(1,-4)</a:t>
            </a:r>
            <a:endParaRPr lang="en-GB" sz="2400" dirty="0"/>
          </a:p>
        </p:txBody>
      </p:sp>
      <p:sp>
        <p:nvSpPr>
          <p:cNvPr id="112" name="TextBox 111"/>
          <p:cNvSpPr txBox="1"/>
          <p:nvPr/>
        </p:nvSpPr>
        <p:spPr>
          <a:xfrm>
            <a:off x="5220072" y="69269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(1,8)</a:t>
            </a:r>
            <a:endParaRPr lang="en-GB" sz="2400" dirty="0"/>
          </a:p>
        </p:txBody>
      </p:sp>
      <p:sp>
        <p:nvSpPr>
          <p:cNvPr id="113" name="TextBox 112"/>
          <p:cNvSpPr txBox="1"/>
          <p:nvPr/>
        </p:nvSpPr>
        <p:spPr>
          <a:xfrm>
            <a:off x="6948264" y="2636912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sp>
        <p:nvSpPr>
          <p:cNvPr id="114" name="Flowchart: Delay 113"/>
          <p:cNvSpPr/>
          <p:nvPr/>
        </p:nvSpPr>
        <p:spPr>
          <a:xfrm rot="16200000">
            <a:off x="3419872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6" name="Straight Connector 115"/>
          <p:cNvCxnSpPr/>
          <p:nvPr/>
        </p:nvCxnSpPr>
        <p:spPr>
          <a:xfrm>
            <a:off x="3419872" y="2564904"/>
            <a:ext cx="0" cy="12960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>
            <a:off x="5148064" y="3284984"/>
            <a:ext cx="0" cy="12960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TextBox 117"/>
          <p:cNvSpPr txBox="1"/>
          <p:nvPr/>
        </p:nvSpPr>
        <p:spPr>
          <a:xfrm>
            <a:off x="2483768" y="2636912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-5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5292080" y="4581128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</a:rPr>
              <a:t>1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20" name="Flowchart: Delay 119"/>
          <p:cNvSpPr/>
          <p:nvPr/>
        </p:nvSpPr>
        <p:spPr>
          <a:xfrm rot="16200000">
            <a:off x="3707904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Flowchart: Delay 120"/>
          <p:cNvSpPr/>
          <p:nvPr/>
        </p:nvSpPr>
        <p:spPr>
          <a:xfrm rot="16200000">
            <a:off x="3995936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Flowchart: Delay 121"/>
          <p:cNvSpPr/>
          <p:nvPr/>
        </p:nvSpPr>
        <p:spPr>
          <a:xfrm rot="16200000">
            <a:off x="4283968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Flowchart: Delay 122"/>
          <p:cNvSpPr/>
          <p:nvPr/>
        </p:nvSpPr>
        <p:spPr>
          <a:xfrm rot="16200000">
            <a:off x="4572000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Flowchart: Delay 123"/>
          <p:cNvSpPr/>
          <p:nvPr/>
        </p:nvSpPr>
        <p:spPr>
          <a:xfrm rot="16200000">
            <a:off x="4860032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TextBox 124"/>
          <p:cNvSpPr txBox="1"/>
          <p:nvPr/>
        </p:nvSpPr>
        <p:spPr>
          <a:xfrm>
            <a:off x="611560" y="4365104"/>
            <a:ext cx="25922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It is 6 jumps along the </a:t>
            </a:r>
            <a:r>
              <a:rPr lang="en-GB" sz="2000" b="1" i="1" dirty="0" smtClean="0">
                <a:solidFill>
                  <a:srgbClr val="FF0000"/>
                </a:solidFill>
              </a:rPr>
              <a:t>x</a:t>
            </a:r>
            <a:r>
              <a:rPr lang="en-GB" sz="2000" b="1" dirty="0" smtClean="0">
                <a:solidFill>
                  <a:srgbClr val="FF0000"/>
                </a:solidFill>
              </a:rPr>
              <a:t> axis to get to the first corner so it must be another 6 jumps to the next corner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126" name="Flowchart: Delay 125"/>
          <p:cNvSpPr/>
          <p:nvPr/>
        </p:nvSpPr>
        <p:spPr>
          <a:xfrm rot="16200000">
            <a:off x="5148064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Flowchart: Delay 126"/>
          <p:cNvSpPr/>
          <p:nvPr/>
        </p:nvSpPr>
        <p:spPr>
          <a:xfrm rot="16200000">
            <a:off x="5436096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Flowchart: Delay 127"/>
          <p:cNvSpPr/>
          <p:nvPr/>
        </p:nvSpPr>
        <p:spPr>
          <a:xfrm rot="16200000">
            <a:off x="5724128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Flowchart: Delay 128"/>
          <p:cNvSpPr/>
          <p:nvPr/>
        </p:nvSpPr>
        <p:spPr>
          <a:xfrm rot="16200000">
            <a:off x="6012160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Flowchart: Delay 129"/>
          <p:cNvSpPr/>
          <p:nvPr/>
        </p:nvSpPr>
        <p:spPr>
          <a:xfrm rot="16200000">
            <a:off x="6300192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Flowchart: Delay 130"/>
          <p:cNvSpPr/>
          <p:nvPr/>
        </p:nvSpPr>
        <p:spPr>
          <a:xfrm rot="16200000">
            <a:off x="6588224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TextBox 131"/>
          <p:cNvSpPr txBox="1"/>
          <p:nvPr/>
        </p:nvSpPr>
        <p:spPr>
          <a:xfrm>
            <a:off x="6876256" y="4365104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1 + 6 = 7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7092280" y="2636912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7</a:t>
            </a:r>
            <a:endParaRPr lang="en-GB" b="1" dirty="0">
              <a:solidFill>
                <a:srgbClr val="FF0000"/>
              </a:solidFill>
            </a:endParaRPr>
          </a:p>
        </p:txBody>
      </p:sp>
      <p:cxnSp>
        <p:nvCxnSpPr>
          <p:cNvPr id="135" name="Straight Connector 134"/>
          <p:cNvCxnSpPr/>
          <p:nvPr/>
        </p:nvCxnSpPr>
        <p:spPr>
          <a:xfrm>
            <a:off x="6876256" y="2708920"/>
            <a:ext cx="0" cy="12960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1690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Diamond 107"/>
          <p:cNvSpPr/>
          <p:nvPr/>
        </p:nvSpPr>
        <p:spPr>
          <a:xfrm>
            <a:off x="3419872" y="1152000"/>
            <a:ext cx="3456384" cy="3456000"/>
          </a:xfrm>
          <a:prstGeom prst="diamond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51520" y="72008"/>
            <a:ext cx="8568952" cy="6597352"/>
            <a:chOff x="251520" y="72008"/>
            <a:chExt cx="8568952" cy="6597352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4860032" y="72008"/>
              <a:ext cx="0" cy="659735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 flipH="1">
              <a:off x="251520" y="3473624"/>
              <a:ext cx="8424936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4716016" y="88133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4716016" y="116936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4716016" y="14574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4716016" y="174543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4716016" y="20334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4716016" y="232149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4716016" y="260952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4716016" y="289756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4716016" y="318559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4716016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4716016" y="376165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4716016" y="404968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716016" y="433772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4716016" y="462575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4716016" y="491378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4716016" y="520181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4716016" y="548984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4716016" y="57778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4716016" y="606591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4716016" y="606591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Group 164"/>
            <p:cNvGrpSpPr/>
            <p:nvPr/>
          </p:nvGrpSpPr>
          <p:grpSpPr>
            <a:xfrm rot="5400000">
              <a:off x="2699792" y="1745432"/>
              <a:ext cx="288032" cy="3456384"/>
              <a:chOff x="4868416" y="2933328"/>
              <a:chExt cx="288032" cy="3456384"/>
            </a:xfrm>
          </p:grpSpPr>
          <p:cxnSp>
            <p:nvCxnSpPr>
              <p:cNvPr id="85" name="Straight Connector 84"/>
              <p:cNvCxnSpPr/>
              <p:nvPr/>
            </p:nvCxnSpPr>
            <p:spPr>
              <a:xfrm>
                <a:off x="4868416" y="293332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/>
              <p:cNvCxnSpPr/>
              <p:nvPr/>
            </p:nvCxnSpPr>
            <p:spPr>
              <a:xfrm>
                <a:off x="4868416" y="322136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/>
              <p:cNvCxnSpPr/>
              <p:nvPr/>
            </p:nvCxnSpPr>
            <p:spPr>
              <a:xfrm>
                <a:off x="4868416" y="350939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/>
              <p:cNvCxnSpPr/>
              <p:nvPr/>
            </p:nvCxnSpPr>
            <p:spPr>
              <a:xfrm>
                <a:off x="4868416" y="379742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/>
              <p:cNvCxnSpPr/>
              <p:nvPr/>
            </p:nvCxnSpPr>
            <p:spPr>
              <a:xfrm>
                <a:off x="4868416" y="408545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/>
              <p:cNvCxnSpPr/>
              <p:nvPr/>
            </p:nvCxnSpPr>
            <p:spPr>
              <a:xfrm>
                <a:off x="4868416" y="437348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/>
              <p:cNvCxnSpPr/>
              <p:nvPr/>
            </p:nvCxnSpPr>
            <p:spPr>
              <a:xfrm>
                <a:off x="4868416" y="466152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/>
              <p:cNvCxnSpPr/>
              <p:nvPr/>
            </p:nvCxnSpPr>
            <p:spPr>
              <a:xfrm>
                <a:off x="4868416" y="494955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/>
              <p:cNvCxnSpPr/>
              <p:nvPr/>
            </p:nvCxnSpPr>
            <p:spPr>
              <a:xfrm>
                <a:off x="4868416" y="523758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Straight Connector 93"/>
              <p:cNvCxnSpPr/>
              <p:nvPr/>
            </p:nvCxnSpPr>
            <p:spPr>
              <a:xfrm>
                <a:off x="4868416" y="552561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Straight Connector 94"/>
              <p:cNvCxnSpPr/>
              <p:nvPr/>
            </p:nvCxnSpPr>
            <p:spPr>
              <a:xfrm>
                <a:off x="4868416" y="581364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Straight Connector 95"/>
              <p:cNvCxnSpPr/>
              <p:nvPr/>
            </p:nvCxnSpPr>
            <p:spPr>
              <a:xfrm>
                <a:off x="4868416" y="610168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Straight Connector 96"/>
              <p:cNvCxnSpPr/>
              <p:nvPr/>
            </p:nvCxnSpPr>
            <p:spPr>
              <a:xfrm>
                <a:off x="4868416" y="638971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6" name="Straight Connector 25"/>
            <p:cNvCxnSpPr/>
            <p:nvPr/>
          </p:nvCxnSpPr>
          <p:spPr>
            <a:xfrm rot="5400000">
              <a:off x="7596336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5400000">
              <a:off x="7308304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5400000">
              <a:off x="7020272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5400000">
              <a:off x="6732240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5400000">
              <a:off x="6444208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6156176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5868144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5400000">
              <a:off x="5580112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5292080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5400000">
              <a:off x="5004048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4716016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5400000">
              <a:off x="8172400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5400000">
              <a:off x="7884368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4932040" y="3021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</a:t>
              </a:r>
              <a:endParaRPr lang="en-GB" sz="1400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932040" y="2733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2</a:t>
              </a:r>
              <a:endParaRPr lang="en-GB" sz="1400" dirty="0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4932040" y="717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9</a:t>
              </a:r>
              <a:endParaRPr lang="en-GB" sz="1400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932040" y="978479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8</a:t>
              </a:r>
              <a:endParaRPr lang="en-GB" sz="1400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932040" y="1293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7</a:t>
              </a:r>
              <a:endParaRPr lang="en-GB" sz="1400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932040" y="159269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6</a:t>
              </a:r>
              <a:endParaRPr lang="en-GB" sz="1400" dirty="0"/>
            </a:p>
          </p:txBody>
        </p:sp>
        <p:sp>
          <p:nvSpPr>
            <p:cNvPr id="45" name="TextBox 44"/>
            <p:cNvSpPr txBox="1"/>
            <p:nvPr/>
          </p:nvSpPr>
          <p:spPr>
            <a:xfrm rot="10800000" flipV="1">
              <a:off x="4932040" y="187335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5</a:t>
              </a:r>
              <a:endParaRPr lang="en-GB" sz="1400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4932040" y="2130607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4</a:t>
              </a:r>
              <a:endParaRPr lang="en-GB" sz="1400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932040" y="2445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3</a:t>
              </a:r>
              <a:endParaRPr lang="en-GB" sz="1400" dirty="0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500404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</a:t>
              </a:r>
              <a:endParaRPr lang="en-GB" sz="1400" dirty="0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29208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2</a:t>
              </a:r>
              <a:endParaRPr lang="en-GB" sz="1400" dirty="0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730830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9</a:t>
              </a:r>
              <a:endParaRPr lang="en-GB" sz="1400" dirty="0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7020272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8</a:t>
              </a:r>
              <a:endParaRPr lang="en-GB" sz="1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73224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7</a:t>
              </a:r>
              <a:endParaRPr lang="en-GB" sz="1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44420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6</a:t>
              </a:r>
              <a:endParaRPr lang="en-GB" sz="1400" dirty="0"/>
            </a:p>
          </p:txBody>
        </p:sp>
        <p:sp>
          <p:nvSpPr>
            <p:cNvPr id="54" name="TextBox 53"/>
            <p:cNvSpPr txBox="1"/>
            <p:nvPr/>
          </p:nvSpPr>
          <p:spPr>
            <a:xfrm rot="10800000" flipV="1">
              <a:off x="6156176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5</a:t>
              </a:r>
              <a:endParaRPr lang="en-GB" sz="1400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86814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4</a:t>
              </a:r>
              <a:endParaRPr lang="en-GB" sz="1400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5580112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3</a:t>
              </a:r>
              <a:endParaRPr lang="en-GB" sz="1400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84800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11</a:t>
              </a:r>
              <a:endParaRPr lang="en-GB" sz="14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756000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10</a:t>
              </a:r>
              <a:endParaRPr lang="en-GB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817240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12</a:t>
              </a:r>
              <a:endParaRPr lang="en-GB" sz="1400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42798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</a:t>
              </a:r>
              <a:endParaRPr lang="en-GB" sz="1400" dirty="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139952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-2</a:t>
              </a:r>
              <a:endParaRPr lang="en-GB" sz="1400" dirty="0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241176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-8</a:t>
              </a:r>
              <a:endParaRPr lang="en-GB" sz="1400" dirty="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298782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-6</a:t>
              </a:r>
              <a:endParaRPr lang="en-GB" sz="1400" dirty="0"/>
            </a:p>
          </p:txBody>
        </p:sp>
        <p:sp>
          <p:nvSpPr>
            <p:cNvPr id="64" name="TextBox 63"/>
            <p:cNvSpPr txBox="1"/>
            <p:nvPr/>
          </p:nvSpPr>
          <p:spPr>
            <a:xfrm rot="10800000" flipV="1">
              <a:off x="3275856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-5</a:t>
              </a:r>
              <a:endParaRPr lang="en-GB" sz="1400" dirty="0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356388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-4</a:t>
              </a:r>
              <a:endParaRPr lang="en-GB" sz="1400" dirty="0"/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385192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-3</a:t>
              </a:r>
              <a:endParaRPr lang="en-GB" sz="1400" dirty="0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176368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-10</a:t>
              </a:r>
              <a:endParaRPr lang="en-GB" dirty="0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1115616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-12</a:t>
              </a:r>
              <a:endParaRPr lang="en-GB" sz="1400" dirty="0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2699792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-7</a:t>
              </a:r>
              <a:endParaRPr lang="en-GB" sz="1400" dirty="0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212372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-9</a:t>
              </a:r>
              <a:endParaRPr lang="en-GB" sz="1400" dirty="0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1475656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-11</a:t>
              </a:r>
              <a:endParaRPr lang="en-GB" sz="1400" dirty="0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42798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</a:t>
              </a:r>
              <a:endParaRPr lang="en-GB" sz="1400" dirty="0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427984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-2</a:t>
              </a:r>
              <a:endParaRPr lang="en-GB" sz="1400" dirty="0"/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4427984" y="592189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-9</a:t>
              </a:r>
              <a:endParaRPr lang="en-GB" sz="1400" dirty="0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4427984" y="563386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-8</a:t>
              </a:r>
              <a:endParaRPr lang="en-GB" sz="1400" dirty="0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4427984" y="53458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-7</a:t>
              </a:r>
              <a:endParaRPr lang="en-GB" sz="1400" dirty="0"/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4427984" y="5057800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-6</a:t>
              </a:r>
              <a:endParaRPr lang="en-GB" sz="1400" dirty="0"/>
            </a:p>
          </p:txBody>
        </p:sp>
        <p:sp>
          <p:nvSpPr>
            <p:cNvPr id="78" name="TextBox 77"/>
            <p:cNvSpPr txBox="1"/>
            <p:nvPr/>
          </p:nvSpPr>
          <p:spPr>
            <a:xfrm rot="10800000" flipV="1">
              <a:off x="4427984" y="4769768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-5</a:t>
              </a:r>
              <a:endParaRPr lang="en-GB" sz="1400" dirty="0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4427984" y="448173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-4</a:t>
              </a:r>
              <a:endParaRPr lang="en-GB" sz="1400" dirty="0"/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4427984" y="419370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-3</a:t>
              </a:r>
              <a:endParaRPr lang="en-GB" sz="1400" dirty="0"/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4932040" y="429543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10</a:t>
              </a:r>
              <a:endParaRPr lang="en-GB" sz="1400" dirty="0"/>
            </a:p>
          </p:txBody>
        </p:sp>
        <p:cxnSp>
          <p:nvCxnSpPr>
            <p:cNvPr id="82" name="Straight Connector 81"/>
            <p:cNvCxnSpPr/>
            <p:nvPr/>
          </p:nvCxnSpPr>
          <p:spPr>
            <a:xfrm>
              <a:off x="4716016" y="630932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>
              <a:off x="4716016" y="59330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TextBox 83"/>
            <p:cNvSpPr txBox="1"/>
            <p:nvPr/>
          </p:nvSpPr>
          <p:spPr>
            <a:xfrm>
              <a:off x="4355976" y="6145559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-10</a:t>
              </a:r>
              <a:endParaRPr lang="en-GB" sz="1400" dirty="0"/>
            </a:p>
          </p:txBody>
        </p:sp>
      </p:grpSp>
      <p:sp>
        <p:nvSpPr>
          <p:cNvPr id="109" name="TextBox 108"/>
          <p:cNvSpPr txBox="1"/>
          <p:nvPr/>
        </p:nvSpPr>
        <p:spPr>
          <a:xfrm>
            <a:off x="2411760" y="2636912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(-5,2)</a:t>
            </a:r>
            <a:endParaRPr lang="en-GB" sz="2400" dirty="0"/>
          </a:p>
        </p:txBody>
      </p:sp>
      <p:sp>
        <p:nvSpPr>
          <p:cNvPr id="111" name="TextBox 110"/>
          <p:cNvSpPr txBox="1"/>
          <p:nvPr/>
        </p:nvSpPr>
        <p:spPr>
          <a:xfrm>
            <a:off x="5220072" y="458112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(1,-4)</a:t>
            </a:r>
            <a:endParaRPr lang="en-GB" sz="2400" dirty="0"/>
          </a:p>
        </p:txBody>
      </p:sp>
      <p:sp>
        <p:nvSpPr>
          <p:cNvPr id="112" name="TextBox 111"/>
          <p:cNvSpPr txBox="1"/>
          <p:nvPr/>
        </p:nvSpPr>
        <p:spPr>
          <a:xfrm>
            <a:off x="5220072" y="69269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(1,8)</a:t>
            </a:r>
            <a:endParaRPr lang="en-GB" sz="2400" dirty="0"/>
          </a:p>
        </p:txBody>
      </p:sp>
      <p:sp>
        <p:nvSpPr>
          <p:cNvPr id="113" name="TextBox 112"/>
          <p:cNvSpPr txBox="1"/>
          <p:nvPr/>
        </p:nvSpPr>
        <p:spPr>
          <a:xfrm>
            <a:off x="6948264" y="2636912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sp>
        <p:nvSpPr>
          <p:cNvPr id="133" name="TextBox 132"/>
          <p:cNvSpPr txBox="1"/>
          <p:nvPr/>
        </p:nvSpPr>
        <p:spPr>
          <a:xfrm>
            <a:off x="7092280" y="2636912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7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395536" y="4581128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These two points are at the same height so they must have the same</a:t>
            </a:r>
            <a:r>
              <a:rPr lang="en-GB" sz="2400" i="1" dirty="0" smtClean="0"/>
              <a:t> y </a:t>
            </a:r>
            <a:r>
              <a:rPr lang="en-GB" sz="2400" dirty="0" smtClean="0"/>
              <a:t>coordinate</a:t>
            </a:r>
            <a:endParaRPr lang="en-GB" sz="2400" dirty="0"/>
          </a:p>
        </p:txBody>
      </p:sp>
      <p:sp>
        <p:nvSpPr>
          <p:cNvPr id="136" name="Oval 135"/>
          <p:cNvSpPr/>
          <p:nvPr/>
        </p:nvSpPr>
        <p:spPr>
          <a:xfrm>
            <a:off x="3275856" y="2708920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Oval 136"/>
          <p:cNvSpPr/>
          <p:nvPr/>
        </p:nvSpPr>
        <p:spPr>
          <a:xfrm>
            <a:off x="6732240" y="2708920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Oval 137"/>
          <p:cNvSpPr/>
          <p:nvPr/>
        </p:nvSpPr>
        <p:spPr>
          <a:xfrm>
            <a:off x="2843808" y="2564904"/>
            <a:ext cx="360040" cy="648072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9" name="Group 138"/>
          <p:cNvGrpSpPr/>
          <p:nvPr/>
        </p:nvGrpSpPr>
        <p:grpSpPr>
          <a:xfrm flipV="1">
            <a:off x="3131840" y="2204864"/>
            <a:ext cx="4536504" cy="432048"/>
            <a:chOff x="3707904" y="4941168"/>
            <a:chExt cx="2016224" cy="432048"/>
          </a:xfrm>
        </p:grpSpPr>
        <p:cxnSp>
          <p:nvCxnSpPr>
            <p:cNvPr id="140" name="Straight Arrow Connector 139"/>
            <p:cNvCxnSpPr/>
            <p:nvPr/>
          </p:nvCxnSpPr>
          <p:spPr>
            <a:xfrm rot="16200000" flipV="1">
              <a:off x="5508104" y="5157192"/>
              <a:ext cx="432048" cy="0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>
              <a:off x="3707904" y="5373216"/>
              <a:ext cx="2016224" cy="0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flipV="1">
              <a:off x="3707904" y="5013176"/>
              <a:ext cx="0" cy="360040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TextBox 142"/>
          <p:cNvSpPr txBox="1"/>
          <p:nvPr/>
        </p:nvSpPr>
        <p:spPr>
          <a:xfrm>
            <a:off x="7452320" y="2607295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B050"/>
                </a:solidFill>
              </a:rPr>
              <a:t>2</a:t>
            </a:r>
            <a:endParaRPr lang="en-GB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26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" grpId="0"/>
      <p:bldP spid="136" grpId="0" animBg="1"/>
      <p:bldP spid="137" grpId="0" animBg="1"/>
      <p:bldP spid="138" grpId="0" animBg="1"/>
      <p:bldP spid="14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evel 2"/>
          <p:cNvSpPr/>
          <p:nvPr/>
        </p:nvSpPr>
        <p:spPr>
          <a:xfrm>
            <a:off x="323528" y="476672"/>
            <a:ext cx="8424936" cy="597666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341407" y="2967335"/>
            <a:ext cx="646119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QUESTION NUMBER 5</a:t>
            </a:r>
            <a:endParaRPr lang="en-US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1402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H="1">
            <a:off x="251520" y="347362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3131840" y="2016000"/>
            <a:ext cx="4608512" cy="288032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323528" y="332656"/>
            <a:ext cx="2016224" cy="2308324"/>
          </a:xfrm>
          <a:prstGeom prst="wedgeRectCallout">
            <a:avLst>
              <a:gd name="adj1" fmla="val -57263"/>
              <a:gd name="adj2" fmla="val 75488"/>
            </a:avLst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What are the coordinates of the point midway between A and </a:t>
            </a:r>
            <a:r>
              <a:rPr lang="en-GB" sz="2400" dirty="0" smtClean="0"/>
              <a:t>B?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2483768" y="90872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(-6,5)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4932040" y="515719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7164288" y="5013176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(10,-5)</a:t>
            </a:r>
            <a:endParaRPr lang="en-GB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7164288" y="1052736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(10,5)</a:t>
            </a:r>
            <a:endParaRPr lang="en-GB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2339752" y="494116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(-6,-5)</a:t>
            </a:r>
            <a:endParaRPr lang="en-GB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3131840" y="4509120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A</a:t>
            </a:r>
            <a:endParaRPr lang="en-GB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236296" y="4509120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B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1917000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H="1">
            <a:off x="251520" y="347362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3131840" y="2016000"/>
            <a:ext cx="4608512" cy="288032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131840" y="4509120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A</a:t>
            </a:r>
            <a:endParaRPr lang="en-GB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308304" y="4437112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B</a:t>
            </a:r>
            <a:endParaRPr lang="en-GB" sz="2000" b="1" dirty="0"/>
          </a:p>
        </p:txBody>
      </p:sp>
      <p:grpSp>
        <p:nvGrpSpPr>
          <p:cNvPr id="3" name="Group 22"/>
          <p:cNvGrpSpPr/>
          <p:nvPr/>
        </p:nvGrpSpPr>
        <p:grpSpPr>
          <a:xfrm>
            <a:off x="251520" y="72008"/>
            <a:ext cx="8568952" cy="6597352"/>
            <a:chOff x="251520" y="72008"/>
            <a:chExt cx="8568952" cy="6597352"/>
          </a:xfrm>
        </p:grpSpPr>
        <p:cxnSp>
          <p:nvCxnSpPr>
            <p:cNvPr id="24" name="Straight Connector 23"/>
            <p:cNvCxnSpPr/>
            <p:nvPr/>
          </p:nvCxnSpPr>
          <p:spPr>
            <a:xfrm>
              <a:off x="4860032" y="72008"/>
              <a:ext cx="0" cy="659735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H="1">
              <a:off x="251520" y="3473624"/>
              <a:ext cx="8424936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4716016" y="88133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4716016" y="116936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4716016" y="14574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4716016" y="174543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4716016" y="20334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4716016" y="232149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4716016" y="260952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4716016" y="289756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4716016" y="318559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4716016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4716016" y="376165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4716016" y="404968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4716016" y="433772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4716016" y="462575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716016" y="491378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4716016" y="520181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4716016" y="548984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4716016" y="57778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4716016" y="606591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4716016" y="606591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Group 164"/>
            <p:cNvGrpSpPr/>
            <p:nvPr/>
          </p:nvGrpSpPr>
          <p:grpSpPr>
            <a:xfrm rot="5400000">
              <a:off x="2699792" y="1745432"/>
              <a:ext cx="288032" cy="3456384"/>
              <a:chOff x="4868416" y="2933328"/>
              <a:chExt cx="288032" cy="3456384"/>
            </a:xfrm>
          </p:grpSpPr>
          <p:cxnSp>
            <p:nvCxnSpPr>
              <p:cNvPr id="106" name="Straight Connector 105"/>
              <p:cNvCxnSpPr/>
              <p:nvPr/>
            </p:nvCxnSpPr>
            <p:spPr>
              <a:xfrm>
                <a:off x="4868416" y="293332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Connector 106"/>
              <p:cNvCxnSpPr/>
              <p:nvPr/>
            </p:nvCxnSpPr>
            <p:spPr>
              <a:xfrm>
                <a:off x="4868416" y="322136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Connector 107"/>
              <p:cNvCxnSpPr/>
              <p:nvPr/>
            </p:nvCxnSpPr>
            <p:spPr>
              <a:xfrm>
                <a:off x="4868416" y="350939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Straight Connector 108"/>
              <p:cNvCxnSpPr/>
              <p:nvPr/>
            </p:nvCxnSpPr>
            <p:spPr>
              <a:xfrm>
                <a:off x="4868416" y="379742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Straight Connector 109"/>
              <p:cNvCxnSpPr/>
              <p:nvPr/>
            </p:nvCxnSpPr>
            <p:spPr>
              <a:xfrm>
                <a:off x="4868416" y="408545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Straight Connector 110"/>
              <p:cNvCxnSpPr/>
              <p:nvPr/>
            </p:nvCxnSpPr>
            <p:spPr>
              <a:xfrm>
                <a:off x="4868416" y="437348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Straight Connector 111"/>
              <p:cNvCxnSpPr/>
              <p:nvPr/>
            </p:nvCxnSpPr>
            <p:spPr>
              <a:xfrm>
                <a:off x="4868416" y="466152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Straight Connector 112"/>
              <p:cNvCxnSpPr/>
              <p:nvPr/>
            </p:nvCxnSpPr>
            <p:spPr>
              <a:xfrm>
                <a:off x="4868416" y="494955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Straight Connector 113"/>
              <p:cNvCxnSpPr/>
              <p:nvPr/>
            </p:nvCxnSpPr>
            <p:spPr>
              <a:xfrm>
                <a:off x="4868416" y="523758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Straight Connector 114"/>
              <p:cNvCxnSpPr/>
              <p:nvPr/>
            </p:nvCxnSpPr>
            <p:spPr>
              <a:xfrm>
                <a:off x="4868416" y="552561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/>
              <p:cNvCxnSpPr/>
              <p:nvPr/>
            </p:nvCxnSpPr>
            <p:spPr>
              <a:xfrm>
                <a:off x="4868416" y="581364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/>
              <p:cNvCxnSpPr/>
              <p:nvPr/>
            </p:nvCxnSpPr>
            <p:spPr>
              <a:xfrm>
                <a:off x="4868416" y="610168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/>
              <p:nvPr/>
            </p:nvCxnSpPr>
            <p:spPr>
              <a:xfrm>
                <a:off x="4868416" y="638971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7" name="Straight Connector 46"/>
            <p:cNvCxnSpPr/>
            <p:nvPr/>
          </p:nvCxnSpPr>
          <p:spPr>
            <a:xfrm rot="5400000">
              <a:off x="7596336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5400000">
              <a:off x="7308304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5400000">
              <a:off x="7020272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5400000">
              <a:off x="6732240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5400000">
              <a:off x="6444208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6156176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5868144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5400000">
              <a:off x="5580112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5400000">
              <a:off x="5292080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5004048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716016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8172400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7884368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59"/>
            <p:cNvSpPr txBox="1"/>
            <p:nvPr/>
          </p:nvSpPr>
          <p:spPr>
            <a:xfrm>
              <a:off x="4932040" y="3021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</a:t>
              </a:r>
              <a:endParaRPr lang="en-GB" sz="1400" dirty="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932040" y="2733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2</a:t>
              </a:r>
              <a:endParaRPr lang="en-GB" sz="1400" dirty="0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4932040" y="717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9</a:t>
              </a:r>
              <a:endParaRPr lang="en-GB" sz="1400" dirty="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4932040" y="978479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8</a:t>
              </a:r>
              <a:endParaRPr lang="en-GB" sz="1400" dirty="0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4932040" y="1293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7</a:t>
              </a:r>
              <a:endParaRPr lang="en-GB" sz="1400" dirty="0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932040" y="159269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6</a:t>
              </a:r>
              <a:endParaRPr lang="en-GB" sz="1400" dirty="0"/>
            </a:p>
          </p:txBody>
        </p:sp>
        <p:sp>
          <p:nvSpPr>
            <p:cNvPr id="66" name="TextBox 65"/>
            <p:cNvSpPr txBox="1"/>
            <p:nvPr/>
          </p:nvSpPr>
          <p:spPr>
            <a:xfrm rot="10800000" flipV="1">
              <a:off x="4932040" y="187335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5</a:t>
              </a:r>
              <a:endParaRPr lang="en-GB" sz="1400" dirty="0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932040" y="2130607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4</a:t>
              </a:r>
              <a:endParaRPr lang="en-GB" sz="1400" dirty="0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4932040" y="2445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3</a:t>
              </a:r>
              <a:endParaRPr lang="en-GB" sz="1400" dirty="0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00404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</a:t>
              </a:r>
              <a:endParaRPr lang="en-GB" sz="1400" dirty="0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529208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2</a:t>
              </a:r>
              <a:endParaRPr lang="en-GB" sz="1400" dirty="0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730830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9</a:t>
              </a:r>
              <a:endParaRPr lang="en-GB" sz="1400" dirty="0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7020272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8</a:t>
              </a:r>
              <a:endParaRPr lang="en-GB" sz="1400" dirty="0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673224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7</a:t>
              </a:r>
              <a:endParaRPr lang="en-GB" sz="1400" dirty="0"/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644420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6</a:t>
              </a:r>
              <a:endParaRPr lang="en-GB" sz="1400" dirty="0"/>
            </a:p>
          </p:txBody>
        </p:sp>
        <p:sp>
          <p:nvSpPr>
            <p:cNvPr id="75" name="TextBox 74"/>
            <p:cNvSpPr txBox="1"/>
            <p:nvPr/>
          </p:nvSpPr>
          <p:spPr>
            <a:xfrm rot="10800000" flipV="1">
              <a:off x="6156176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5</a:t>
              </a:r>
              <a:endParaRPr lang="en-GB" sz="1400" dirty="0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586814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4</a:t>
              </a:r>
              <a:endParaRPr lang="en-GB" sz="1400" dirty="0"/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5580112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3</a:t>
              </a:r>
              <a:endParaRPr lang="en-GB" sz="1400" dirty="0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784800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11</a:t>
              </a:r>
              <a:endParaRPr lang="en-GB" sz="1400" dirty="0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756000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10</a:t>
              </a:r>
              <a:endParaRPr lang="en-GB" dirty="0"/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17240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12</a:t>
              </a:r>
              <a:endParaRPr lang="en-GB" sz="1400" dirty="0"/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442798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</a:t>
              </a:r>
              <a:endParaRPr lang="en-GB" sz="1400" dirty="0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4139952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-2</a:t>
              </a:r>
              <a:endParaRPr lang="en-GB" sz="1400" dirty="0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241176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-8</a:t>
              </a:r>
              <a:endParaRPr lang="en-GB" sz="1400" dirty="0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298782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-6</a:t>
              </a:r>
              <a:endParaRPr lang="en-GB" sz="1400" dirty="0"/>
            </a:p>
          </p:txBody>
        </p:sp>
        <p:sp>
          <p:nvSpPr>
            <p:cNvPr id="85" name="TextBox 84"/>
            <p:cNvSpPr txBox="1"/>
            <p:nvPr/>
          </p:nvSpPr>
          <p:spPr>
            <a:xfrm rot="10800000" flipV="1">
              <a:off x="3275856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-5</a:t>
              </a:r>
              <a:endParaRPr lang="en-GB" sz="1400" dirty="0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356388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-4</a:t>
              </a:r>
              <a:endParaRPr lang="en-GB" sz="1400" dirty="0"/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385192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-3</a:t>
              </a:r>
              <a:endParaRPr lang="en-GB" sz="1400" dirty="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176368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-10</a:t>
              </a:r>
              <a:endParaRPr lang="en-GB" dirty="0"/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1115616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-12</a:t>
              </a:r>
              <a:endParaRPr lang="en-GB" sz="1400" dirty="0"/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2699792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-7</a:t>
              </a:r>
              <a:endParaRPr lang="en-GB" sz="1400" dirty="0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212372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-9</a:t>
              </a:r>
              <a:endParaRPr lang="en-GB" sz="1400" dirty="0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1475656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-11</a:t>
              </a:r>
              <a:endParaRPr lang="en-GB" sz="1400" dirty="0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442798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</a:t>
              </a:r>
              <a:endParaRPr lang="en-GB" sz="1400" dirty="0"/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4427984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-2</a:t>
              </a:r>
              <a:endParaRPr lang="en-GB" sz="1400" dirty="0"/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4427984" y="592189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-9</a:t>
              </a:r>
              <a:endParaRPr lang="en-GB" sz="1400" dirty="0"/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4427984" y="563386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-8</a:t>
              </a:r>
              <a:endParaRPr lang="en-GB" sz="1400" dirty="0"/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4427984" y="53458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-7</a:t>
              </a:r>
              <a:endParaRPr lang="en-GB" sz="1400" dirty="0"/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4427984" y="5057800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-6</a:t>
              </a:r>
              <a:endParaRPr lang="en-GB" sz="1400" dirty="0"/>
            </a:p>
          </p:txBody>
        </p:sp>
        <p:sp>
          <p:nvSpPr>
            <p:cNvPr id="99" name="TextBox 98"/>
            <p:cNvSpPr txBox="1"/>
            <p:nvPr/>
          </p:nvSpPr>
          <p:spPr>
            <a:xfrm rot="10800000" flipV="1">
              <a:off x="4427984" y="4769768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-5</a:t>
              </a:r>
              <a:endParaRPr lang="en-GB" sz="1400" dirty="0"/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4427984" y="448173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-4</a:t>
              </a:r>
              <a:endParaRPr lang="en-GB" sz="1400" dirty="0"/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4427984" y="419370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-3</a:t>
              </a:r>
              <a:endParaRPr lang="en-GB" sz="1400" dirty="0"/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4932040" y="429543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10</a:t>
              </a:r>
              <a:endParaRPr lang="en-GB" sz="1400" dirty="0"/>
            </a:p>
          </p:txBody>
        </p:sp>
        <p:cxnSp>
          <p:nvCxnSpPr>
            <p:cNvPr id="103" name="Straight Connector 102"/>
            <p:cNvCxnSpPr/>
            <p:nvPr/>
          </p:nvCxnSpPr>
          <p:spPr>
            <a:xfrm>
              <a:off x="4716016" y="630932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>
              <a:off x="4716016" y="59330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" name="TextBox 104"/>
            <p:cNvSpPr txBox="1"/>
            <p:nvPr/>
          </p:nvSpPr>
          <p:spPr>
            <a:xfrm>
              <a:off x="4355976" y="6145559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-10</a:t>
              </a:r>
              <a:endParaRPr lang="en-GB" sz="1400" dirty="0"/>
            </a:p>
          </p:txBody>
        </p:sp>
      </p:grpSp>
      <p:cxnSp>
        <p:nvCxnSpPr>
          <p:cNvPr id="120" name="Straight Connector 119"/>
          <p:cNvCxnSpPr/>
          <p:nvPr/>
        </p:nvCxnSpPr>
        <p:spPr>
          <a:xfrm>
            <a:off x="3131840" y="3356992"/>
            <a:ext cx="0" cy="108012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/>
          <p:cNvCxnSpPr/>
          <p:nvPr/>
        </p:nvCxnSpPr>
        <p:spPr>
          <a:xfrm>
            <a:off x="7740352" y="3284984"/>
            <a:ext cx="0" cy="11160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Flowchart: Delay 122"/>
          <p:cNvSpPr/>
          <p:nvPr/>
        </p:nvSpPr>
        <p:spPr>
          <a:xfrm rot="16200000">
            <a:off x="3131840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Flowchart: Delay 127"/>
          <p:cNvSpPr/>
          <p:nvPr/>
        </p:nvSpPr>
        <p:spPr>
          <a:xfrm rot="16200000">
            <a:off x="3419872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Flowchart: Delay 128"/>
          <p:cNvSpPr/>
          <p:nvPr/>
        </p:nvSpPr>
        <p:spPr>
          <a:xfrm rot="16200000">
            <a:off x="3707904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Flowchart: Delay 129"/>
          <p:cNvSpPr/>
          <p:nvPr/>
        </p:nvSpPr>
        <p:spPr>
          <a:xfrm rot="16200000">
            <a:off x="3995936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Flowchart: Delay 130"/>
          <p:cNvSpPr/>
          <p:nvPr/>
        </p:nvSpPr>
        <p:spPr>
          <a:xfrm rot="16200000">
            <a:off x="4283968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Flowchart: Delay 131"/>
          <p:cNvSpPr/>
          <p:nvPr/>
        </p:nvSpPr>
        <p:spPr>
          <a:xfrm rot="16200000">
            <a:off x="4572000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Flowchart: Delay 132"/>
          <p:cNvSpPr/>
          <p:nvPr/>
        </p:nvSpPr>
        <p:spPr>
          <a:xfrm rot="16200000">
            <a:off x="4860032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Flowchart: Delay 133"/>
          <p:cNvSpPr/>
          <p:nvPr/>
        </p:nvSpPr>
        <p:spPr>
          <a:xfrm rot="16200000">
            <a:off x="5148064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Flowchart: Delay 134"/>
          <p:cNvSpPr/>
          <p:nvPr/>
        </p:nvSpPr>
        <p:spPr>
          <a:xfrm rot="16200000">
            <a:off x="5436096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Flowchart: Delay 135"/>
          <p:cNvSpPr/>
          <p:nvPr/>
        </p:nvSpPr>
        <p:spPr>
          <a:xfrm rot="16200000">
            <a:off x="5724128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TextBox 137"/>
          <p:cNvSpPr txBox="1"/>
          <p:nvPr/>
        </p:nvSpPr>
        <p:spPr>
          <a:xfrm>
            <a:off x="323528" y="76470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Half of 16 = 8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323528" y="260648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16 jumps</a:t>
            </a:r>
            <a:endParaRPr lang="en-GB" sz="2000" b="1" dirty="0">
              <a:solidFill>
                <a:srgbClr val="FF0000"/>
              </a:solidFill>
            </a:endParaRPr>
          </a:p>
        </p:txBody>
      </p:sp>
      <p:cxnSp>
        <p:nvCxnSpPr>
          <p:cNvPr id="140" name="Straight Connector 139"/>
          <p:cNvCxnSpPr/>
          <p:nvPr/>
        </p:nvCxnSpPr>
        <p:spPr>
          <a:xfrm>
            <a:off x="5436096" y="3140968"/>
            <a:ext cx="0" cy="11160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1" name="TextBox 140"/>
          <p:cNvSpPr txBox="1"/>
          <p:nvPr/>
        </p:nvSpPr>
        <p:spPr>
          <a:xfrm>
            <a:off x="323528" y="1340768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8 jumps across = 2 on the </a:t>
            </a:r>
            <a:r>
              <a:rPr lang="en-GB" sz="2000" b="1" i="1" dirty="0" smtClean="0">
                <a:solidFill>
                  <a:srgbClr val="FF0000"/>
                </a:solidFill>
              </a:rPr>
              <a:t>x</a:t>
            </a:r>
            <a:r>
              <a:rPr lang="en-GB" sz="2000" b="1" dirty="0" smtClean="0">
                <a:solidFill>
                  <a:srgbClr val="FF0000"/>
                </a:solidFill>
              </a:rPr>
              <a:t> axis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142" name="TextBox 141"/>
          <p:cNvSpPr txBox="1"/>
          <p:nvPr/>
        </p:nvSpPr>
        <p:spPr>
          <a:xfrm>
            <a:off x="5076056" y="5157192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2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2483768" y="90872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(-6,5)</a:t>
            </a:r>
            <a:endParaRPr lang="en-GB" sz="2400" dirty="0"/>
          </a:p>
        </p:txBody>
      </p:sp>
      <p:sp>
        <p:nvSpPr>
          <p:cNvPr id="143" name="TextBox 142"/>
          <p:cNvSpPr txBox="1"/>
          <p:nvPr/>
        </p:nvSpPr>
        <p:spPr>
          <a:xfrm>
            <a:off x="4932040" y="515719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sp>
        <p:nvSpPr>
          <p:cNvPr id="145" name="TextBox 144"/>
          <p:cNvSpPr txBox="1"/>
          <p:nvPr/>
        </p:nvSpPr>
        <p:spPr>
          <a:xfrm>
            <a:off x="7164288" y="1052736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(10,5)</a:t>
            </a:r>
            <a:endParaRPr lang="en-GB" sz="2400" dirty="0"/>
          </a:p>
        </p:txBody>
      </p:sp>
      <p:sp>
        <p:nvSpPr>
          <p:cNvPr id="146" name="TextBox 145"/>
          <p:cNvSpPr txBox="1"/>
          <p:nvPr/>
        </p:nvSpPr>
        <p:spPr>
          <a:xfrm>
            <a:off x="2339752" y="494116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(-6,-5)</a:t>
            </a:r>
            <a:endParaRPr lang="en-GB" sz="2400" dirty="0"/>
          </a:p>
        </p:txBody>
      </p:sp>
      <p:sp>
        <p:nvSpPr>
          <p:cNvPr id="144" name="TextBox 143"/>
          <p:cNvSpPr txBox="1"/>
          <p:nvPr/>
        </p:nvSpPr>
        <p:spPr>
          <a:xfrm>
            <a:off x="7164288" y="5013176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(10,-5)</a:t>
            </a:r>
            <a:endParaRPr lang="en-GB" sz="2400" dirty="0"/>
          </a:p>
        </p:txBody>
      </p:sp>
      <p:sp>
        <p:nvSpPr>
          <p:cNvPr id="127" name="TextBox 126"/>
          <p:cNvSpPr txBox="1"/>
          <p:nvPr/>
        </p:nvSpPr>
        <p:spPr>
          <a:xfrm>
            <a:off x="7236296" y="5013176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10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2411760" y="4941168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-6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148" name="Flowchart: Delay 147"/>
          <p:cNvSpPr/>
          <p:nvPr/>
        </p:nvSpPr>
        <p:spPr>
          <a:xfrm rot="16200000">
            <a:off x="6012160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Flowchart: Delay 148"/>
          <p:cNvSpPr/>
          <p:nvPr/>
        </p:nvSpPr>
        <p:spPr>
          <a:xfrm rot="16200000">
            <a:off x="6300192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Flowchart: Delay 149"/>
          <p:cNvSpPr/>
          <p:nvPr/>
        </p:nvSpPr>
        <p:spPr>
          <a:xfrm rot="16200000">
            <a:off x="6588224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Flowchart: Delay 150"/>
          <p:cNvSpPr/>
          <p:nvPr/>
        </p:nvSpPr>
        <p:spPr>
          <a:xfrm rot="16200000">
            <a:off x="6876256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Flowchart: Delay 151"/>
          <p:cNvSpPr/>
          <p:nvPr/>
        </p:nvSpPr>
        <p:spPr>
          <a:xfrm rot="16200000">
            <a:off x="7164288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Flowchart: Delay 152"/>
          <p:cNvSpPr/>
          <p:nvPr/>
        </p:nvSpPr>
        <p:spPr>
          <a:xfrm rot="16200000">
            <a:off x="7452320" y="321297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075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8" grpId="0"/>
      <p:bldP spid="139" grpId="0"/>
      <p:bldP spid="141" grpId="0"/>
      <p:bldP spid="142" grpId="0"/>
      <p:bldP spid="127" grpId="0"/>
      <p:bldP spid="125" grpId="0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H="1">
            <a:off x="251520" y="347362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3131840" y="2016000"/>
            <a:ext cx="4608512" cy="288032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131840" y="4509120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A</a:t>
            </a:r>
            <a:endParaRPr lang="en-GB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308304" y="4509120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B</a:t>
            </a:r>
            <a:endParaRPr lang="en-GB" sz="2000" b="1" dirty="0"/>
          </a:p>
        </p:txBody>
      </p:sp>
      <p:grpSp>
        <p:nvGrpSpPr>
          <p:cNvPr id="3" name="Group 22"/>
          <p:cNvGrpSpPr/>
          <p:nvPr/>
        </p:nvGrpSpPr>
        <p:grpSpPr>
          <a:xfrm>
            <a:off x="251520" y="72008"/>
            <a:ext cx="8568952" cy="6597352"/>
            <a:chOff x="251520" y="72008"/>
            <a:chExt cx="8568952" cy="6597352"/>
          </a:xfrm>
        </p:grpSpPr>
        <p:cxnSp>
          <p:nvCxnSpPr>
            <p:cNvPr id="24" name="Straight Connector 23"/>
            <p:cNvCxnSpPr/>
            <p:nvPr/>
          </p:nvCxnSpPr>
          <p:spPr>
            <a:xfrm>
              <a:off x="4860032" y="72008"/>
              <a:ext cx="0" cy="659735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H="1">
              <a:off x="251520" y="3473624"/>
              <a:ext cx="8424936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4716016" y="88133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4716016" y="116936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4716016" y="14574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4716016" y="174543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4716016" y="20334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4716016" y="232149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4716016" y="260952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4716016" y="289756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4716016" y="318559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4716016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4716016" y="376165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4716016" y="404968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4716016" y="433772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4716016" y="462575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716016" y="491378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4716016" y="520181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4716016" y="548984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4716016" y="57778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4716016" y="606591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4716016" y="606591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" name="Group 164"/>
            <p:cNvGrpSpPr/>
            <p:nvPr/>
          </p:nvGrpSpPr>
          <p:grpSpPr>
            <a:xfrm rot="5400000">
              <a:off x="2699792" y="1745432"/>
              <a:ext cx="288032" cy="3456384"/>
              <a:chOff x="4868416" y="2933328"/>
              <a:chExt cx="288032" cy="3456384"/>
            </a:xfrm>
          </p:grpSpPr>
          <p:cxnSp>
            <p:nvCxnSpPr>
              <p:cNvPr id="106" name="Straight Connector 105"/>
              <p:cNvCxnSpPr/>
              <p:nvPr/>
            </p:nvCxnSpPr>
            <p:spPr>
              <a:xfrm>
                <a:off x="4868416" y="293332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Connector 106"/>
              <p:cNvCxnSpPr/>
              <p:nvPr/>
            </p:nvCxnSpPr>
            <p:spPr>
              <a:xfrm>
                <a:off x="4868416" y="322136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Connector 107"/>
              <p:cNvCxnSpPr/>
              <p:nvPr/>
            </p:nvCxnSpPr>
            <p:spPr>
              <a:xfrm>
                <a:off x="4868416" y="350939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Straight Connector 108"/>
              <p:cNvCxnSpPr/>
              <p:nvPr/>
            </p:nvCxnSpPr>
            <p:spPr>
              <a:xfrm>
                <a:off x="4868416" y="379742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Straight Connector 109"/>
              <p:cNvCxnSpPr/>
              <p:nvPr/>
            </p:nvCxnSpPr>
            <p:spPr>
              <a:xfrm>
                <a:off x="4868416" y="408545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Straight Connector 110"/>
              <p:cNvCxnSpPr/>
              <p:nvPr/>
            </p:nvCxnSpPr>
            <p:spPr>
              <a:xfrm>
                <a:off x="4868416" y="437348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Straight Connector 111"/>
              <p:cNvCxnSpPr/>
              <p:nvPr/>
            </p:nvCxnSpPr>
            <p:spPr>
              <a:xfrm>
                <a:off x="4868416" y="466152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Straight Connector 112"/>
              <p:cNvCxnSpPr/>
              <p:nvPr/>
            </p:nvCxnSpPr>
            <p:spPr>
              <a:xfrm>
                <a:off x="4868416" y="494955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Straight Connector 113"/>
              <p:cNvCxnSpPr/>
              <p:nvPr/>
            </p:nvCxnSpPr>
            <p:spPr>
              <a:xfrm>
                <a:off x="4868416" y="523758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Straight Connector 114"/>
              <p:cNvCxnSpPr/>
              <p:nvPr/>
            </p:nvCxnSpPr>
            <p:spPr>
              <a:xfrm>
                <a:off x="4868416" y="552561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/>
              <p:cNvCxnSpPr/>
              <p:nvPr/>
            </p:nvCxnSpPr>
            <p:spPr>
              <a:xfrm>
                <a:off x="4868416" y="581364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/>
              <p:cNvCxnSpPr/>
              <p:nvPr/>
            </p:nvCxnSpPr>
            <p:spPr>
              <a:xfrm>
                <a:off x="4868416" y="610168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/>
              <p:nvPr/>
            </p:nvCxnSpPr>
            <p:spPr>
              <a:xfrm>
                <a:off x="4868416" y="638971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7" name="Straight Connector 46"/>
            <p:cNvCxnSpPr/>
            <p:nvPr/>
          </p:nvCxnSpPr>
          <p:spPr>
            <a:xfrm rot="5400000">
              <a:off x="7596336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5400000">
              <a:off x="7308304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5400000">
              <a:off x="7020272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5400000">
              <a:off x="6732240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5400000">
              <a:off x="6444208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6156176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5868144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5400000">
              <a:off x="5580112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5400000">
              <a:off x="5292080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5004048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716016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8172400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7884368" y="34736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59"/>
            <p:cNvSpPr txBox="1"/>
            <p:nvPr/>
          </p:nvSpPr>
          <p:spPr>
            <a:xfrm>
              <a:off x="4932040" y="3021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</a:t>
              </a:r>
              <a:endParaRPr lang="en-GB" sz="1400" dirty="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932040" y="2733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2</a:t>
              </a:r>
              <a:endParaRPr lang="en-GB" sz="1400" dirty="0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4932040" y="717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9</a:t>
              </a:r>
              <a:endParaRPr lang="en-GB" sz="1400" dirty="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4932040" y="978479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8</a:t>
              </a:r>
              <a:endParaRPr lang="en-GB" sz="1400" dirty="0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4932040" y="1293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7</a:t>
              </a:r>
              <a:endParaRPr lang="en-GB" sz="1400" dirty="0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932040" y="159269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6</a:t>
              </a:r>
              <a:endParaRPr lang="en-GB" sz="1400" dirty="0"/>
            </a:p>
          </p:txBody>
        </p:sp>
        <p:sp>
          <p:nvSpPr>
            <p:cNvPr id="66" name="TextBox 65"/>
            <p:cNvSpPr txBox="1"/>
            <p:nvPr/>
          </p:nvSpPr>
          <p:spPr>
            <a:xfrm rot="10800000" flipV="1">
              <a:off x="4932040" y="187335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5</a:t>
              </a:r>
              <a:endParaRPr lang="en-GB" sz="1400" dirty="0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932040" y="2130607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4</a:t>
              </a:r>
              <a:endParaRPr lang="en-GB" sz="1400" dirty="0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4932040" y="24458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3</a:t>
              </a:r>
              <a:endParaRPr lang="en-GB" sz="1400" dirty="0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00404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</a:t>
              </a:r>
              <a:endParaRPr lang="en-GB" sz="1400" dirty="0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529208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2</a:t>
              </a:r>
              <a:endParaRPr lang="en-GB" sz="1400" dirty="0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730830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9</a:t>
              </a:r>
              <a:endParaRPr lang="en-GB" sz="1400" dirty="0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7020272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8</a:t>
              </a:r>
              <a:endParaRPr lang="en-GB" sz="1400" dirty="0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673224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7</a:t>
              </a:r>
              <a:endParaRPr lang="en-GB" sz="1400" dirty="0"/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644420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6</a:t>
              </a:r>
              <a:endParaRPr lang="en-GB" sz="1400" dirty="0"/>
            </a:p>
          </p:txBody>
        </p:sp>
        <p:sp>
          <p:nvSpPr>
            <p:cNvPr id="75" name="TextBox 74"/>
            <p:cNvSpPr txBox="1"/>
            <p:nvPr/>
          </p:nvSpPr>
          <p:spPr>
            <a:xfrm rot="10800000" flipV="1">
              <a:off x="6156176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5</a:t>
              </a:r>
              <a:endParaRPr lang="en-GB" sz="1400" dirty="0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586814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4</a:t>
              </a:r>
              <a:endParaRPr lang="en-GB" sz="1400" dirty="0"/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5580112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3</a:t>
              </a:r>
              <a:endParaRPr lang="en-GB" sz="1400" dirty="0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784800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11</a:t>
              </a:r>
              <a:endParaRPr lang="en-GB" sz="1400" dirty="0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756000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10</a:t>
              </a:r>
              <a:endParaRPr lang="en-GB" dirty="0"/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17240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12</a:t>
              </a:r>
              <a:endParaRPr lang="en-GB" sz="1400" dirty="0"/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442798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</a:t>
              </a:r>
              <a:endParaRPr lang="en-GB" sz="1400" dirty="0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4139952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-2</a:t>
              </a:r>
              <a:endParaRPr lang="en-GB" sz="1400" dirty="0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241176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-8</a:t>
              </a:r>
              <a:endParaRPr lang="en-GB" sz="1400" dirty="0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298782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-6</a:t>
              </a:r>
              <a:endParaRPr lang="en-GB" sz="1400" dirty="0"/>
            </a:p>
          </p:txBody>
        </p:sp>
        <p:sp>
          <p:nvSpPr>
            <p:cNvPr id="85" name="TextBox 84"/>
            <p:cNvSpPr txBox="1"/>
            <p:nvPr/>
          </p:nvSpPr>
          <p:spPr>
            <a:xfrm rot="10800000" flipV="1">
              <a:off x="3275856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-5</a:t>
              </a:r>
              <a:endParaRPr lang="en-GB" sz="1400" dirty="0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356388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-4</a:t>
              </a:r>
              <a:endParaRPr lang="en-GB" sz="1400" dirty="0"/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3851920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-3</a:t>
              </a:r>
              <a:endParaRPr lang="en-GB" sz="1400" dirty="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176368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-10</a:t>
              </a:r>
              <a:endParaRPr lang="en-GB" dirty="0"/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1115616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-12</a:t>
              </a:r>
              <a:endParaRPr lang="en-GB" sz="1400" dirty="0"/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2699792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-7</a:t>
              </a:r>
              <a:endParaRPr lang="en-GB" sz="1400" dirty="0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2123728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-9</a:t>
              </a:r>
              <a:endParaRPr lang="en-GB" sz="1400" dirty="0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1475656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-11</a:t>
              </a:r>
              <a:endParaRPr lang="en-GB" sz="1400" dirty="0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4427984" y="35456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</a:t>
              </a:r>
              <a:endParaRPr lang="en-GB" sz="1400" dirty="0"/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4427984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-2</a:t>
              </a:r>
              <a:endParaRPr lang="en-GB" sz="1400" dirty="0"/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4427984" y="592189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-9</a:t>
              </a:r>
              <a:endParaRPr lang="en-GB" sz="1400" dirty="0"/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4427984" y="563386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-8</a:t>
              </a:r>
              <a:endParaRPr lang="en-GB" sz="1400" dirty="0"/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4427984" y="534583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-7</a:t>
              </a:r>
              <a:endParaRPr lang="en-GB" sz="1400" dirty="0"/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4427984" y="5057800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-6</a:t>
              </a:r>
              <a:endParaRPr lang="en-GB" sz="1400" dirty="0"/>
            </a:p>
          </p:txBody>
        </p:sp>
        <p:sp>
          <p:nvSpPr>
            <p:cNvPr id="99" name="TextBox 98"/>
            <p:cNvSpPr txBox="1"/>
            <p:nvPr/>
          </p:nvSpPr>
          <p:spPr>
            <a:xfrm rot="10800000" flipV="1">
              <a:off x="4427984" y="4769768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-5</a:t>
              </a:r>
              <a:endParaRPr lang="en-GB" sz="1400" dirty="0"/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4427984" y="448173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-4</a:t>
              </a:r>
              <a:endParaRPr lang="en-GB" sz="1400" dirty="0"/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4427984" y="419370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-3</a:t>
              </a:r>
              <a:endParaRPr lang="en-GB" sz="1400" dirty="0"/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4932040" y="429543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10</a:t>
              </a:r>
              <a:endParaRPr lang="en-GB" sz="1400" dirty="0"/>
            </a:p>
          </p:txBody>
        </p:sp>
        <p:cxnSp>
          <p:nvCxnSpPr>
            <p:cNvPr id="103" name="Straight Connector 102"/>
            <p:cNvCxnSpPr/>
            <p:nvPr/>
          </p:nvCxnSpPr>
          <p:spPr>
            <a:xfrm>
              <a:off x="4716016" y="630932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>
              <a:off x="4716016" y="59330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" name="TextBox 104"/>
            <p:cNvSpPr txBox="1"/>
            <p:nvPr/>
          </p:nvSpPr>
          <p:spPr>
            <a:xfrm>
              <a:off x="4355976" y="6145559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-10</a:t>
              </a:r>
              <a:endParaRPr lang="en-GB" sz="1400" dirty="0"/>
            </a:p>
          </p:txBody>
        </p:sp>
      </p:grpSp>
      <p:sp>
        <p:nvSpPr>
          <p:cNvPr id="142" name="TextBox 141"/>
          <p:cNvSpPr txBox="1"/>
          <p:nvPr/>
        </p:nvSpPr>
        <p:spPr>
          <a:xfrm>
            <a:off x="5076056" y="5157192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2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2483768" y="90872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(-6,5)</a:t>
            </a:r>
            <a:endParaRPr lang="en-GB" sz="2400" dirty="0"/>
          </a:p>
        </p:txBody>
      </p:sp>
      <p:sp>
        <p:nvSpPr>
          <p:cNvPr id="143" name="TextBox 142"/>
          <p:cNvSpPr txBox="1"/>
          <p:nvPr/>
        </p:nvSpPr>
        <p:spPr>
          <a:xfrm>
            <a:off x="4932040" y="5199583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sp>
        <p:nvSpPr>
          <p:cNvPr id="145" name="TextBox 144"/>
          <p:cNvSpPr txBox="1"/>
          <p:nvPr/>
        </p:nvSpPr>
        <p:spPr>
          <a:xfrm>
            <a:off x="7164288" y="1052736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(10,5)</a:t>
            </a:r>
            <a:endParaRPr lang="en-GB" sz="2400" dirty="0"/>
          </a:p>
        </p:txBody>
      </p:sp>
      <p:sp>
        <p:nvSpPr>
          <p:cNvPr id="146" name="TextBox 145"/>
          <p:cNvSpPr txBox="1"/>
          <p:nvPr/>
        </p:nvSpPr>
        <p:spPr>
          <a:xfrm>
            <a:off x="2339752" y="494116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(-6,-5)</a:t>
            </a:r>
            <a:endParaRPr lang="en-GB" sz="2400" dirty="0"/>
          </a:p>
        </p:txBody>
      </p:sp>
      <p:sp>
        <p:nvSpPr>
          <p:cNvPr id="144" name="TextBox 143"/>
          <p:cNvSpPr txBox="1"/>
          <p:nvPr/>
        </p:nvSpPr>
        <p:spPr>
          <a:xfrm>
            <a:off x="7164288" y="5013176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(10,-5)</a:t>
            </a:r>
            <a:endParaRPr lang="en-GB" sz="2400" dirty="0"/>
          </a:p>
        </p:txBody>
      </p:sp>
      <p:sp>
        <p:nvSpPr>
          <p:cNvPr id="147" name="Oval 146"/>
          <p:cNvSpPr/>
          <p:nvPr/>
        </p:nvSpPr>
        <p:spPr>
          <a:xfrm>
            <a:off x="2771800" y="4941168"/>
            <a:ext cx="360040" cy="648072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4" name="Group 153"/>
          <p:cNvGrpSpPr/>
          <p:nvPr/>
        </p:nvGrpSpPr>
        <p:grpSpPr>
          <a:xfrm>
            <a:off x="2987824" y="5589240"/>
            <a:ext cx="2664296" cy="432048"/>
            <a:chOff x="3707904" y="4941168"/>
            <a:chExt cx="2016224" cy="432048"/>
          </a:xfrm>
        </p:grpSpPr>
        <p:cxnSp>
          <p:nvCxnSpPr>
            <p:cNvPr id="155" name="Straight Arrow Connector 154"/>
            <p:cNvCxnSpPr/>
            <p:nvPr/>
          </p:nvCxnSpPr>
          <p:spPr>
            <a:xfrm rot="16200000" flipV="1">
              <a:off x="5508104" y="5157192"/>
              <a:ext cx="432048" cy="0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/>
            <p:cNvCxnSpPr/>
            <p:nvPr/>
          </p:nvCxnSpPr>
          <p:spPr>
            <a:xfrm>
              <a:off x="3707904" y="5373216"/>
              <a:ext cx="2016224" cy="0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/>
            <p:cNvCxnSpPr/>
            <p:nvPr/>
          </p:nvCxnSpPr>
          <p:spPr>
            <a:xfrm flipV="1">
              <a:off x="3707904" y="5013176"/>
              <a:ext cx="0" cy="360040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8" name="TextBox 157"/>
          <p:cNvSpPr txBox="1"/>
          <p:nvPr/>
        </p:nvSpPr>
        <p:spPr>
          <a:xfrm>
            <a:off x="5364088" y="5157192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B050"/>
                </a:solidFill>
              </a:rPr>
              <a:t>-5</a:t>
            </a:r>
            <a:endParaRPr lang="en-GB" sz="2400" b="1" dirty="0">
              <a:solidFill>
                <a:srgbClr val="00B050"/>
              </a:solidFill>
            </a:endParaRPr>
          </a:p>
        </p:txBody>
      </p:sp>
      <p:sp>
        <p:nvSpPr>
          <p:cNvPr id="159" name="TextBox 158"/>
          <p:cNvSpPr txBox="1"/>
          <p:nvPr/>
        </p:nvSpPr>
        <p:spPr>
          <a:xfrm>
            <a:off x="251520" y="3811012"/>
            <a:ext cx="16561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All these points are at the same height so they must have the same</a:t>
            </a:r>
            <a:r>
              <a:rPr lang="en-GB" sz="2400" i="1" dirty="0" smtClean="0"/>
              <a:t> y </a:t>
            </a:r>
            <a:r>
              <a:rPr lang="en-GB" sz="2400" dirty="0" smtClean="0"/>
              <a:t>coordinate</a:t>
            </a:r>
            <a:endParaRPr lang="en-GB" sz="2400" dirty="0"/>
          </a:p>
        </p:txBody>
      </p:sp>
      <p:sp>
        <p:nvSpPr>
          <p:cNvPr id="160" name="Oval 159"/>
          <p:cNvSpPr/>
          <p:nvPr/>
        </p:nvSpPr>
        <p:spPr>
          <a:xfrm>
            <a:off x="2987824" y="4725144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Oval 160"/>
          <p:cNvSpPr/>
          <p:nvPr/>
        </p:nvSpPr>
        <p:spPr>
          <a:xfrm>
            <a:off x="7596336" y="4725144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Oval 161"/>
          <p:cNvSpPr/>
          <p:nvPr/>
        </p:nvSpPr>
        <p:spPr>
          <a:xfrm>
            <a:off x="5292080" y="4725144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09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" grpId="0" animBg="1"/>
      <p:bldP spid="158" grpId="0"/>
      <p:bldP spid="159" grpId="0"/>
      <p:bldP spid="160" grpId="0" animBg="1"/>
      <p:bldP spid="161" grpId="0" animBg="1"/>
      <p:bldP spid="16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evel 2"/>
          <p:cNvSpPr/>
          <p:nvPr/>
        </p:nvSpPr>
        <p:spPr>
          <a:xfrm>
            <a:off x="323528" y="476672"/>
            <a:ext cx="8424936" cy="597666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341407" y="2967335"/>
            <a:ext cx="646119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QUESTION NUMBER 6</a:t>
            </a:r>
            <a:endParaRPr lang="en-US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1402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4860032" y="144016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 flipH="1">
            <a:off x="251520" y="400506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323528" y="332656"/>
            <a:ext cx="2016224" cy="1569660"/>
          </a:xfrm>
          <a:prstGeom prst="wedgeRectCallout">
            <a:avLst>
              <a:gd name="adj1" fmla="val -57263"/>
              <a:gd name="adj2" fmla="val 75488"/>
            </a:avLst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What are the coordinates of the </a:t>
            </a:r>
            <a:r>
              <a:rPr lang="en-GB" sz="2400" dirty="0" smtClean="0"/>
              <a:t>other corner?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699792" y="6165304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(-2,-9)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2771800" y="26064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6084168" y="3212976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(4,2)</a:t>
            </a:r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1691680" y="321297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(-8,2)</a:t>
            </a:r>
            <a:endParaRPr lang="en-GB" sz="2400" dirty="0"/>
          </a:p>
        </p:txBody>
      </p:sp>
      <p:sp>
        <p:nvSpPr>
          <p:cNvPr id="9" name="Diamond 8"/>
          <p:cNvSpPr/>
          <p:nvPr/>
        </p:nvSpPr>
        <p:spPr>
          <a:xfrm>
            <a:off x="2555776" y="260648"/>
            <a:ext cx="3456384" cy="6336704"/>
          </a:xfrm>
          <a:prstGeom prst="diamond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00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Diamond 117"/>
          <p:cNvSpPr/>
          <p:nvPr/>
        </p:nvSpPr>
        <p:spPr>
          <a:xfrm>
            <a:off x="2555776" y="260648"/>
            <a:ext cx="3456384" cy="6336704"/>
          </a:xfrm>
          <a:prstGeom prst="diamond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4860032" y="144016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>
            <a:off x="251520" y="400506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716016" y="141277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716016" y="170080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716016" y="198884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716016" y="227687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716016" y="256490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716016" y="285293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16016" y="314096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716016" y="342900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716016" y="371703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716016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16016" y="429309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716016" y="458112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716016" y="486916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4716016" y="515719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716016" y="54452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716016" y="573325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716016" y="602128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4716016" y="630932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4716016" y="659735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4716016" y="659735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164"/>
          <p:cNvGrpSpPr/>
          <p:nvPr/>
        </p:nvGrpSpPr>
        <p:grpSpPr>
          <a:xfrm rot="5400000">
            <a:off x="2699792" y="2276872"/>
            <a:ext cx="288032" cy="3456384"/>
            <a:chOff x="4868416" y="2933328"/>
            <a:chExt cx="288032" cy="3456384"/>
          </a:xfrm>
        </p:grpSpPr>
        <p:cxnSp>
          <p:nvCxnSpPr>
            <p:cNvPr id="90" name="Straight Connector 89"/>
            <p:cNvCxnSpPr/>
            <p:nvPr/>
          </p:nvCxnSpPr>
          <p:spPr>
            <a:xfrm>
              <a:off x="4868416" y="293332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>
              <a:off x="4868416" y="322136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>
              <a:off x="4868416" y="350939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>
              <a:off x="4868416" y="37974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>
              <a:off x="4868416" y="408545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4868416" y="437348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4868416" y="466152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>
              <a:off x="4868416" y="494955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>
              <a:off x="4868416" y="523758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4868416" y="552561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4868416" y="581364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4868416" y="6101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868416" y="638971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2" name="Straight Connector 31"/>
          <p:cNvCxnSpPr/>
          <p:nvPr/>
        </p:nvCxnSpPr>
        <p:spPr>
          <a:xfrm rot="5400000">
            <a:off x="7596336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rot="5400000">
            <a:off x="7308304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rot="5400000">
            <a:off x="7020272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rot="5400000">
            <a:off x="6732240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rot="5400000">
            <a:off x="6444208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5400000">
            <a:off x="6156176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5400000">
            <a:off x="5868144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rot="5400000">
            <a:off x="5580112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rot="5400000">
            <a:off x="5292080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5400000">
            <a:off x="5004048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rot="5400000">
            <a:off x="4716016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rot="5400000">
            <a:off x="8172400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rot="5400000">
            <a:off x="7884368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4932040" y="355327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46" name="TextBox 45"/>
          <p:cNvSpPr txBox="1"/>
          <p:nvPr/>
        </p:nvSpPr>
        <p:spPr>
          <a:xfrm>
            <a:off x="4932040" y="326527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2</a:t>
            </a:r>
            <a:endParaRPr lang="en-GB" sz="1400" dirty="0"/>
          </a:p>
        </p:txBody>
      </p:sp>
      <p:sp>
        <p:nvSpPr>
          <p:cNvPr id="47" name="TextBox 46"/>
          <p:cNvSpPr txBox="1"/>
          <p:nvPr/>
        </p:nvSpPr>
        <p:spPr>
          <a:xfrm>
            <a:off x="4932040" y="124927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9</a:t>
            </a:r>
            <a:endParaRPr lang="en-GB" sz="1400" dirty="0"/>
          </a:p>
        </p:txBody>
      </p:sp>
      <p:sp>
        <p:nvSpPr>
          <p:cNvPr id="48" name="TextBox 47"/>
          <p:cNvSpPr txBox="1"/>
          <p:nvPr/>
        </p:nvSpPr>
        <p:spPr>
          <a:xfrm>
            <a:off x="4932040" y="1509919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8</a:t>
            </a:r>
            <a:endParaRPr lang="en-GB" sz="1400" dirty="0"/>
          </a:p>
        </p:txBody>
      </p:sp>
      <p:sp>
        <p:nvSpPr>
          <p:cNvPr id="49" name="TextBox 48"/>
          <p:cNvSpPr txBox="1"/>
          <p:nvPr/>
        </p:nvSpPr>
        <p:spPr>
          <a:xfrm>
            <a:off x="4932040" y="182527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7</a:t>
            </a:r>
            <a:endParaRPr lang="en-GB" sz="1400" dirty="0"/>
          </a:p>
        </p:txBody>
      </p:sp>
      <p:sp>
        <p:nvSpPr>
          <p:cNvPr id="50" name="TextBox 49"/>
          <p:cNvSpPr txBox="1"/>
          <p:nvPr/>
        </p:nvSpPr>
        <p:spPr>
          <a:xfrm>
            <a:off x="4932040" y="2124136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6</a:t>
            </a:r>
            <a:endParaRPr lang="en-GB" sz="1400" dirty="0"/>
          </a:p>
        </p:txBody>
      </p:sp>
      <p:sp>
        <p:nvSpPr>
          <p:cNvPr id="51" name="TextBox 50"/>
          <p:cNvSpPr txBox="1"/>
          <p:nvPr/>
        </p:nvSpPr>
        <p:spPr>
          <a:xfrm rot="10800000" flipV="1">
            <a:off x="4932040" y="240479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5</a:t>
            </a:r>
            <a:endParaRPr lang="en-GB" sz="1400" dirty="0"/>
          </a:p>
        </p:txBody>
      </p:sp>
      <p:sp>
        <p:nvSpPr>
          <p:cNvPr id="52" name="TextBox 51"/>
          <p:cNvSpPr txBox="1"/>
          <p:nvPr/>
        </p:nvSpPr>
        <p:spPr>
          <a:xfrm>
            <a:off x="4932040" y="2662047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4</a:t>
            </a:r>
            <a:endParaRPr lang="en-GB" sz="1400" dirty="0"/>
          </a:p>
        </p:txBody>
      </p:sp>
      <p:sp>
        <p:nvSpPr>
          <p:cNvPr id="53" name="TextBox 52"/>
          <p:cNvSpPr txBox="1"/>
          <p:nvPr/>
        </p:nvSpPr>
        <p:spPr>
          <a:xfrm>
            <a:off x="4932040" y="297727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3</a:t>
            </a:r>
            <a:endParaRPr lang="en-GB" sz="1400" dirty="0"/>
          </a:p>
        </p:txBody>
      </p:sp>
      <p:sp>
        <p:nvSpPr>
          <p:cNvPr id="54" name="TextBox 53"/>
          <p:cNvSpPr txBox="1"/>
          <p:nvPr/>
        </p:nvSpPr>
        <p:spPr>
          <a:xfrm>
            <a:off x="5004048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Box 54"/>
          <p:cNvSpPr txBox="1"/>
          <p:nvPr/>
        </p:nvSpPr>
        <p:spPr>
          <a:xfrm>
            <a:off x="5292080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2</a:t>
            </a:r>
            <a:endParaRPr lang="en-GB" sz="1400" dirty="0"/>
          </a:p>
        </p:txBody>
      </p:sp>
      <p:sp>
        <p:nvSpPr>
          <p:cNvPr id="56" name="TextBox 55"/>
          <p:cNvSpPr txBox="1"/>
          <p:nvPr/>
        </p:nvSpPr>
        <p:spPr>
          <a:xfrm>
            <a:off x="7308304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9</a:t>
            </a:r>
            <a:endParaRPr lang="en-GB" sz="1400" dirty="0"/>
          </a:p>
        </p:txBody>
      </p:sp>
      <p:sp>
        <p:nvSpPr>
          <p:cNvPr id="57" name="TextBox 56"/>
          <p:cNvSpPr txBox="1"/>
          <p:nvPr/>
        </p:nvSpPr>
        <p:spPr>
          <a:xfrm>
            <a:off x="7020272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8</a:t>
            </a:r>
            <a:endParaRPr lang="en-GB" sz="1400" dirty="0"/>
          </a:p>
        </p:txBody>
      </p:sp>
      <p:sp>
        <p:nvSpPr>
          <p:cNvPr id="58" name="TextBox 57"/>
          <p:cNvSpPr txBox="1"/>
          <p:nvPr/>
        </p:nvSpPr>
        <p:spPr>
          <a:xfrm>
            <a:off x="6732240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7</a:t>
            </a:r>
            <a:endParaRPr lang="en-GB" sz="1400" dirty="0"/>
          </a:p>
        </p:txBody>
      </p:sp>
      <p:sp>
        <p:nvSpPr>
          <p:cNvPr id="59" name="TextBox 58"/>
          <p:cNvSpPr txBox="1"/>
          <p:nvPr/>
        </p:nvSpPr>
        <p:spPr>
          <a:xfrm>
            <a:off x="6444208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6</a:t>
            </a:r>
            <a:endParaRPr lang="en-GB" sz="1400" dirty="0"/>
          </a:p>
        </p:txBody>
      </p:sp>
      <p:sp>
        <p:nvSpPr>
          <p:cNvPr id="60" name="TextBox 59"/>
          <p:cNvSpPr txBox="1"/>
          <p:nvPr/>
        </p:nvSpPr>
        <p:spPr>
          <a:xfrm rot="10800000" flipV="1">
            <a:off x="6156176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5</a:t>
            </a:r>
            <a:endParaRPr lang="en-GB" sz="1400" dirty="0"/>
          </a:p>
        </p:txBody>
      </p:sp>
      <p:sp>
        <p:nvSpPr>
          <p:cNvPr id="61" name="TextBox 60"/>
          <p:cNvSpPr txBox="1"/>
          <p:nvPr/>
        </p:nvSpPr>
        <p:spPr>
          <a:xfrm>
            <a:off x="5868144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4</a:t>
            </a:r>
            <a:endParaRPr lang="en-GB" sz="1400" dirty="0"/>
          </a:p>
        </p:txBody>
      </p:sp>
      <p:sp>
        <p:nvSpPr>
          <p:cNvPr id="62" name="TextBox 61"/>
          <p:cNvSpPr txBox="1"/>
          <p:nvPr/>
        </p:nvSpPr>
        <p:spPr>
          <a:xfrm>
            <a:off x="5580112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3</a:t>
            </a:r>
            <a:endParaRPr lang="en-GB" sz="1400" dirty="0"/>
          </a:p>
        </p:txBody>
      </p:sp>
      <p:sp>
        <p:nvSpPr>
          <p:cNvPr id="63" name="TextBox 62"/>
          <p:cNvSpPr txBox="1"/>
          <p:nvPr/>
        </p:nvSpPr>
        <p:spPr>
          <a:xfrm>
            <a:off x="7848000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11</a:t>
            </a:r>
            <a:endParaRPr lang="en-GB" sz="1400" dirty="0"/>
          </a:p>
        </p:txBody>
      </p:sp>
      <p:sp>
        <p:nvSpPr>
          <p:cNvPr id="64" name="TextBox 63"/>
          <p:cNvSpPr txBox="1"/>
          <p:nvPr/>
        </p:nvSpPr>
        <p:spPr>
          <a:xfrm>
            <a:off x="7560000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10</a:t>
            </a:r>
            <a:endParaRPr lang="en-GB" dirty="0"/>
          </a:p>
        </p:txBody>
      </p:sp>
      <p:sp>
        <p:nvSpPr>
          <p:cNvPr id="65" name="TextBox 64"/>
          <p:cNvSpPr txBox="1"/>
          <p:nvPr/>
        </p:nvSpPr>
        <p:spPr>
          <a:xfrm>
            <a:off x="8172400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12</a:t>
            </a:r>
            <a:endParaRPr lang="en-GB" sz="1400" dirty="0"/>
          </a:p>
        </p:txBody>
      </p:sp>
      <p:sp>
        <p:nvSpPr>
          <p:cNvPr id="66" name="TextBox 65"/>
          <p:cNvSpPr txBox="1"/>
          <p:nvPr/>
        </p:nvSpPr>
        <p:spPr>
          <a:xfrm>
            <a:off x="4427984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</a:t>
            </a:r>
            <a:endParaRPr lang="en-GB" sz="1400" dirty="0"/>
          </a:p>
        </p:txBody>
      </p:sp>
      <p:sp>
        <p:nvSpPr>
          <p:cNvPr id="67" name="TextBox 66"/>
          <p:cNvSpPr txBox="1"/>
          <p:nvPr/>
        </p:nvSpPr>
        <p:spPr>
          <a:xfrm>
            <a:off x="4139952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-2</a:t>
            </a:r>
            <a:endParaRPr lang="en-GB" sz="1400" dirty="0"/>
          </a:p>
        </p:txBody>
      </p:sp>
      <p:sp>
        <p:nvSpPr>
          <p:cNvPr id="68" name="TextBox 67"/>
          <p:cNvSpPr txBox="1"/>
          <p:nvPr/>
        </p:nvSpPr>
        <p:spPr>
          <a:xfrm>
            <a:off x="2411760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-8</a:t>
            </a:r>
            <a:endParaRPr lang="en-GB" sz="1400" dirty="0"/>
          </a:p>
        </p:txBody>
      </p:sp>
      <p:sp>
        <p:nvSpPr>
          <p:cNvPr id="69" name="TextBox 68"/>
          <p:cNvSpPr txBox="1"/>
          <p:nvPr/>
        </p:nvSpPr>
        <p:spPr>
          <a:xfrm>
            <a:off x="2987824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-6</a:t>
            </a:r>
            <a:endParaRPr lang="en-GB" sz="1400" dirty="0"/>
          </a:p>
        </p:txBody>
      </p:sp>
      <p:sp>
        <p:nvSpPr>
          <p:cNvPr id="70" name="TextBox 69"/>
          <p:cNvSpPr txBox="1"/>
          <p:nvPr/>
        </p:nvSpPr>
        <p:spPr>
          <a:xfrm rot="10800000" flipV="1">
            <a:off x="3275856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-5</a:t>
            </a:r>
            <a:endParaRPr lang="en-GB" sz="1400" dirty="0"/>
          </a:p>
        </p:txBody>
      </p:sp>
      <p:sp>
        <p:nvSpPr>
          <p:cNvPr id="71" name="TextBox 70"/>
          <p:cNvSpPr txBox="1"/>
          <p:nvPr/>
        </p:nvSpPr>
        <p:spPr>
          <a:xfrm>
            <a:off x="3563888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-4</a:t>
            </a:r>
            <a:endParaRPr lang="en-GB" sz="1400" dirty="0"/>
          </a:p>
        </p:txBody>
      </p:sp>
      <p:sp>
        <p:nvSpPr>
          <p:cNvPr id="72" name="TextBox 71"/>
          <p:cNvSpPr txBox="1"/>
          <p:nvPr/>
        </p:nvSpPr>
        <p:spPr>
          <a:xfrm>
            <a:off x="3851920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-3</a:t>
            </a:r>
            <a:endParaRPr lang="en-GB" sz="1400" dirty="0"/>
          </a:p>
        </p:txBody>
      </p:sp>
      <p:sp>
        <p:nvSpPr>
          <p:cNvPr id="73" name="TextBox 72"/>
          <p:cNvSpPr txBox="1"/>
          <p:nvPr/>
        </p:nvSpPr>
        <p:spPr>
          <a:xfrm>
            <a:off x="1763688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-10</a:t>
            </a:r>
            <a:endParaRPr lang="en-GB" dirty="0"/>
          </a:p>
        </p:txBody>
      </p:sp>
      <p:sp>
        <p:nvSpPr>
          <p:cNvPr id="74" name="TextBox 73"/>
          <p:cNvSpPr txBox="1"/>
          <p:nvPr/>
        </p:nvSpPr>
        <p:spPr>
          <a:xfrm>
            <a:off x="1115616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-12</a:t>
            </a:r>
            <a:endParaRPr lang="en-GB" sz="1400" dirty="0"/>
          </a:p>
        </p:txBody>
      </p:sp>
      <p:sp>
        <p:nvSpPr>
          <p:cNvPr id="75" name="TextBox 74"/>
          <p:cNvSpPr txBox="1"/>
          <p:nvPr/>
        </p:nvSpPr>
        <p:spPr>
          <a:xfrm>
            <a:off x="2699792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-7</a:t>
            </a:r>
            <a:endParaRPr lang="en-GB" sz="1400" dirty="0"/>
          </a:p>
        </p:txBody>
      </p:sp>
      <p:sp>
        <p:nvSpPr>
          <p:cNvPr id="76" name="TextBox 75"/>
          <p:cNvSpPr txBox="1"/>
          <p:nvPr/>
        </p:nvSpPr>
        <p:spPr>
          <a:xfrm>
            <a:off x="2123728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-9</a:t>
            </a:r>
            <a:endParaRPr lang="en-GB" sz="1400" dirty="0"/>
          </a:p>
        </p:txBody>
      </p:sp>
      <p:sp>
        <p:nvSpPr>
          <p:cNvPr id="77" name="TextBox 76"/>
          <p:cNvSpPr txBox="1"/>
          <p:nvPr/>
        </p:nvSpPr>
        <p:spPr>
          <a:xfrm>
            <a:off x="1475656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-11</a:t>
            </a:r>
            <a:endParaRPr lang="en-GB" sz="1400" dirty="0"/>
          </a:p>
        </p:txBody>
      </p:sp>
      <p:sp>
        <p:nvSpPr>
          <p:cNvPr id="78" name="TextBox 77"/>
          <p:cNvSpPr txBox="1"/>
          <p:nvPr/>
        </p:nvSpPr>
        <p:spPr>
          <a:xfrm>
            <a:off x="4427984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</a:t>
            </a:r>
            <a:endParaRPr lang="en-GB" sz="1400" dirty="0"/>
          </a:p>
        </p:txBody>
      </p:sp>
      <p:sp>
        <p:nvSpPr>
          <p:cNvPr id="79" name="TextBox 78"/>
          <p:cNvSpPr txBox="1"/>
          <p:nvPr/>
        </p:nvSpPr>
        <p:spPr>
          <a:xfrm>
            <a:off x="4427984" y="443711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-2</a:t>
            </a:r>
            <a:endParaRPr lang="en-GB" sz="1400" dirty="0"/>
          </a:p>
        </p:txBody>
      </p:sp>
      <p:sp>
        <p:nvSpPr>
          <p:cNvPr id="80" name="TextBox 79"/>
          <p:cNvSpPr txBox="1"/>
          <p:nvPr/>
        </p:nvSpPr>
        <p:spPr>
          <a:xfrm>
            <a:off x="4427984" y="6453336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-9</a:t>
            </a:r>
            <a:endParaRPr lang="en-GB" sz="1400" dirty="0"/>
          </a:p>
        </p:txBody>
      </p:sp>
      <p:sp>
        <p:nvSpPr>
          <p:cNvPr id="81" name="TextBox 80"/>
          <p:cNvSpPr txBox="1"/>
          <p:nvPr/>
        </p:nvSpPr>
        <p:spPr>
          <a:xfrm>
            <a:off x="4427984" y="6165304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-8</a:t>
            </a:r>
            <a:endParaRPr lang="en-GB" sz="1400" dirty="0"/>
          </a:p>
        </p:txBody>
      </p:sp>
      <p:sp>
        <p:nvSpPr>
          <p:cNvPr id="82" name="TextBox 81"/>
          <p:cNvSpPr txBox="1"/>
          <p:nvPr/>
        </p:nvSpPr>
        <p:spPr>
          <a:xfrm>
            <a:off x="4427984" y="58772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-7</a:t>
            </a:r>
            <a:endParaRPr lang="en-GB" sz="1400" dirty="0"/>
          </a:p>
        </p:txBody>
      </p:sp>
      <p:sp>
        <p:nvSpPr>
          <p:cNvPr id="83" name="TextBox 82"/>
          <p:cNvSpPr txBox="1"/>
          <p:nvPr/>
        </p:nvSpPr>
        <p:spPr>
          <a:xfrm>
            <a:off x="4427984" y="5589240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-6</a:t>
            </a:r>
            <a:endParaRPr lang="en-GB" sz="1400" dirty="0"/>
          </a:p>
        </p:txBody>
      </p:sp>
      <p:sp>
        <p:nvSpPr>
          <p:cNvPr id="84" name="TextBox 83"/>
          <p:cNvSpPr txBox="1"/>
          <p:nvPr/>
        </p:nvSpPr>
        <p:spPr>
          <a:xfrm rot="10800000" flipV="1">
            <a:off x="4427984" y="5301208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-5</a:t>
            </a:r>
            <a:endParaRPr lang="en-GB" sz="1400" dirty="0"/>
          </a:p>
        </p:txBody>
      </p:sp>
      <p:sp>
        <p:nvSpPr>
          <p:cNvPr id="85" name="TextBox 84"/>
          <p:cNvSpPr txBox="1"/>
          <p:nvPr/>
        </p:nvSpPr>
        <p:spPr>
          <a:xfrm>
            <a:off x="4427984" y="5013176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-4</a:t>
            </a:r>
            <a:endParaRPr lang="en-GB" sz="1400" dirty="0"/>
          </a:p>
        </p:txBody>
      </p:sp>
      <p:sp>
        <p:nvSpPr>
          <p:cNvPr id="86" name="TextBox 85"/>
          <p:cNvSpPr txBox="1"/>
          <p:nvPr/>
        </p:nvSpPr>
        <p:spPr>
          <a:xfrm>
            <a:off x="4427984" y="4725144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-3</a:t>
            </a:r>
            <a:endParaRPr lang="en-GB" sz="1400" dirty="0"/>
          </a:p>
        </p:txBody>
      </p:sp>
      <p:sp>
        <p:nvSpPr>
          <p:cNvPr id="87" name="TextBox 86"/>
          <p:cNvSpPr txBox="1"/>
          <p:nvPr/>
        </p:nvSpPr>
        <p:spPr>
          <a:xfrm>
            <a:off x="4932040" y="960983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10</a:t>
            </a:r>
            <a:endParaRPr lang="en-GB" sz="1400" dirty="0"/>
          </a:p>
        </p:txBody>
      </p:sp>
      <p:sp>
        <p:nvSpPr>
          <p:cNvPr id="88" name="TextBox 87"/>
          <p:cNvSpPr txBox="1"/>
          <p:nvPr/>
        </p:nvSpPr>
        <p:spPr>
          <a:xfrm>
            <a:off x="4932040" y="692696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11</a:t>
            </a:r>
            <a:endParaRPr lang="en-GB" sz="1400" dirty="0"/>
          </a:p>
        </p:txBody>
      </p:sp>
      <p:sp>
        <p:nvSpPr>
          <p:cNvPr id="89" name="TextBox 88"/>
          <p:cNvSpPr txBox="1"/>
          <p:nvPr/>
        </p:nvSpPr>
        <p:spPr>
          <a:xfrm>
            <a:off x="4932040" y="404664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12</a:t>
            </a:r>
            <a:endParaRPr lang="en-GB" sz="1400" dirty="0"/>
          </a:p>
        </p:txBody>
      </p:sp>
      <p:cxnSp>
        <p:nvCxnSpPr>
          <p:cNvPr id="103" name="Straight Connector 102"/>
          <p:cNvCxnSpPr/>
          <p:nvPr/>
        </p:nvCxnSpPr>
        <p:spPr>
          <a:xfrm>
            <a:off x="4716016" y="54868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>
            <a:off x="4716016" y="83671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>
            <a:off x="4716016" y="112474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>
            <a:off x="4716016" y="26064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TextBox 107"/>
          <p:cNvSpPr txBox="1"/>
          <p:nvPr/>
        </p:nvSpPr>
        <p:spPr>
          <a:xfrm>
            <a:off x="4932040" y="96887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13</a:t>
            </a:r>
            <a:endParaRPr lang="en-GB" sz="1400" dirty="0"/>
          </a:p>
        </p:txBody>
      </p:sp>
      <p:sp>
        <p:nvSpPr>
          <p:cNvPr id="120" name="TextBox 119"/>
          <p:cNvSpPr txBox="1"/>
          <p:nvPr/>
        </p:nvSpPr>
        <p:spPr>
          <a:xfrm>
            <a:off x="2699792" y="6165304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(-2,-9)</a:t>
            </a:r>
            <a:endParaRPr lang="en-GB" sz="2400" dirty="0"/>
          </a:p>
        </p:txBody>
      </p:sp>
      <p:sp>
        <p:nvSpPr>
          <p:cNvPr id="121" name="TextBox 120"/>
          <p:cNvSpPr txBox="1"/>
          <p:nvPr/>
        </p:nvSpPr>
        <p:spPr>
          <a:xfrm>
            <a:off x="2771800" y="26064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sp>
        <p:nvSpPr>
          <p:cNvPr id="122" name="TextBox 121"/>
          <p:cNvSpPr txBox="1"/>
          <p:nvPr/>
        </p:nvSpPr>
        <p:spPr>
          <a:xfrm>
            <a:off x="6084168" y="3212976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(4,2)</a:t>
            </a:r>
            <a:endParaRPr lang="en-GB" sz="2400" dirty="0"/>
          </a:p>
        </p:txBody>
      </p:sp>
      <p:sp>
        <p:nvSpPr>
          <p:cNvPr id="123" name="TextBox 122"/>
          <p:cNvSpPr txBox="1"/>
          <p:nvPr/>
        </p:nvSpPr>
        <p:spPr>
          <a:xfrm>
            <a:off x="1691680" y="321297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(-8,2)</a:t>
            </a:r>
            <a:endParaRPr lang="en-GB" sz="2400" dirty="0"/>
          </a:p>
        </p:txBody>
      </p:sp>
      <p:sp>
        <p:nvSpPr>
          <p:cNvPr id="125" name="Oval 124"/>
          <p:cNvSpPr/>
          <p:nvPr/>
        </p:nvSpPr>
        <p:spPr>
          <a:xfrm>
            <a:off x="2771800" y="6021288"/>
            <a:ext cx="360040" cy="64807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6" name="Group 125"/>
          <p:cNvGrpSpPr/>
          <p:nvPr/>
        </p:nvGrpSpPr>
        <p:grpSpPr>
          <a:xfrm rot="16200000" flipV="1">
            <a:off x="-360549" y="3176972"/>
            <a:ext cx="5832648" cy="432048"/>
            <a:chOff x="3707904" y="4941168"/>
            <a:chExt cx="2016224" cy="432048"/>
          </a:xfrm>
        </p:grpSpPr>
        <p:cxnSp>
          <p:nvCxnSpPr>
            <p:cNvPr id="127" name="Straight Arrow Connector 126"/>
            <p:cNvCxnSpPr/>
            <p:nvPr/>
          </p:nvCxnSpPr>
          <p:spPr>
            <a:xfrm rot="16200000" flipV="1">
              <a:off x="5508104" y="5157192"/>
              <a:ext cx="432048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/>
            <p:cNvCxnSpPr/>
            <p:nvPr/>
          </p:nvCxnSpPr>
          <p:spPr>
            <a:xfrm>
              <a:off x="3707904" y="5373216"/>
              <a:ext cx="2016224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/>
            <p:cNvCxnSpPr/>
            <p:nvPr/>
          </p:nvCxnSpPr>
          <p:spPr>
            <a:xfrm flipV="1">
              <a:off x="3707904" y="5013176"/>
              <a:ext cx="0" cy="36004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0" name="Oval 129"/>
          <p:cNvSpPr/>
          <p:nvPr/>
        </p:nvSpPr>
        <p:spPr>
          <a:xfrm>
            <a:off x="4139952" y="188640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Oval 130"/>
          <p:cNvSpPr/>
          <p:nvPr/>
        </p:nvSpPr>
        <p:spPr>
          <a:xfrm>
            <a:off x="4139952" y="6381328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TextBox 131"/>
          <p:cNvSpPr txBox="1"/>
          <p:nvPr/>
        </p:nvSpPr>
        <p:spPr>
          <a:xfrm>
            <a:off x="5868144" y="260648"/>
            <a:ext cx="28083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These two points are the same distance across so they must have the same</a:t>
            </a:r>
            <a:r>
              <a:rPr lang="en-GB" sz="2400" i="1" dirty="0" smtClean="0"/>
              <a:t> x </a:t>
            </a:r>
            <a:r>
              <a:rPr lang="en-GB" sz="2400" dirty="0" smtClean="0"/>
              <a:t>coordinate</a:t>
            </a:r>
            <a:endParaRPr lang="en-GB" sz="2400" dirty="0"/>
          </a:p>
        </p:txBody>
      </p:sp>
      <p:sp>
        <p:nvSpPr>
          <p:cNvPr id="135" name="TextBox 134"/>
          <p:cNvSpPr txBox="1"/>
          <p:nvPr/>
        </p:nvSpPr>
        <p:spPr>
          <a:xfrm>
            <a:off x="2843808" y="231031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-2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173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" grpId="0" animBg="1"/>
      <p:bldP spid="130" grpId="0" animBg="1"/>
      <p:bldP spid="131" grpId="0" animBg="1"/>
      <p:bldP spid="132" grpId="0"/>
      <p:bldP spid="13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Diamond 117"/>
          <p:cNvSpPr/>
          <p:nvPr/>
        </p:nvSpPr>
        <p:spPr>
          <a:xfrm>
            <a:off x="2555776" y="260648"/>
            <a:ext cx="3456384" cy="6336704"/>
          </a:xfrm>
          <a:prstGeom prst="diamond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4860032" y="144016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>
            <a:off x="251520" y="400506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716016" y="141277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716016" y="170080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716016" y="198884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716016" y="227687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716016" y="256490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716016" y="285293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16016" y="314096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716016" y="342900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716016" y="371703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716016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16016" y="429309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716016" y="458112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716016" y="486916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4716016" y="515719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716016" y="544522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716016" y="573325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716016" y="602128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4716016" y="630932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4716016" y="659735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4716016" y="659735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64"/>
          <p:cNvGrpSpPr/>
          <p:nvPr/>
        </p:nvGrpSpPr>
        <p:grpSpPr>
          <a:xfrm rot="5400000">
            <a:off x="2699792" y="2276872"/>
            <a:ext cx="288032" cy="3456384"/>
            <a:chOff x="4868416" y="2933328"/>
            <a:chExt cx="288032" cy="3456384"/>
          </a:xfrm>
        </p:grpSpPr>
        <p:cxnSp>
          <p:nvCxnSpPr>
            <p:cNvPr id="90" name="Straight Connector 89"/>
            <p:cNvCxnSpPr/>
            <p:nvPr/>
          </p:nvCxnSpPr>
          <p:spPr>
            <a:xfrm>
              <a:off x="4868416" y="293332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>
              <a:off x="4868416" y="322136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>
              <a:off x="4868416" y="350939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>
              <a:off x="4868416" y="37974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>
              <a:off x="4868416" y="408545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4868416" y="437348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4868416" y="466152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>
              <a:off x="4868416" y="494955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>
              <a:off x="4868416" y="523758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4868416" y="552561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4868416" y="581364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4868416" y="6101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868416" y="638971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2" name="Straight Connector 31"/>
          <p:cNvCxnSpPr/>
          <p:nvPr/>
        </p:nvCxnSpPr>
        <p:spPr>
          <a:xfrm rot="5400000">
            <a:off x="7596336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rot="5400000">
            <a:off x="7308304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rot="5400000">
            <a:off x="7020272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rot="5400000">
            <a:off x="6732240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rot="5400000">
            <a:off x="6444208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5400000">
            <a:off x="6156176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5400000">
            <a:off x="5868144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rot="5400000">
            <a:off x="5580112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rot="5400000">
            <a:off x="5292080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5400000">
            <a:off x="5004048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rot="5400000">
            <a:off x="4716016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rot="5400000">
            <a:off x="8172400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rot="5400000">
            <a:off x="7884368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4932040" y="355327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46" name="TextBox 45"/>
          <p:cNvSpPr txBox="1"/>
          <p:nvPr/>
        </p:nvSpPr>
        <p:spPr>
          <a:xfrm>
            <a:off x="4932040" y="326527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2</a:t>
            </a:r>
            <a:endParaRPr lang="en-GB" sz="1400" dirty="0"/>
          </a:p>
        </p:txBody>
      </p:sp>
      <p:sp>
        <p:nvSpPr>
          <p:cNvPr id="47" name="TextBox 46"/>
          <p:cNvSpPr txBox="1"/>
          <p:nvPr/>
        </p:nvSpPr>
        <p:spPr>
          <a:xfrm>
            <a:off x="4932040" y="124927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9</a:t>
            </a:r>
            <a:endParaRPr lang="en-GB" sz="1400" dirty="0"/>
          </a:p>
        </p:txBody>
      </p:sp>
      <p:sp>
        <p:nvSpPr>
          <p:cNvPr id="48" name="TextBox 47"/>
          <p:cNvSpPr txBox="1"/>
          <p:nvPr/>
        </p:nvSpPr>
        <p:spPr>
          <a:xfrm>
            <a:off x="4932040" y="1509919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8</a:t>
            </a:r>
            <a:endParaRPr lang="en-GB" sz="1400" dirty="0"/>
          </a:p>
        </p:txBody>
      </p:sp>
      <p:sp>
        <p:nvSpPr>
          <p:cNvPr id="49" name="TextBox 48"/>
          <p:cNvSpPr txBox="1"/>
          <p:nvPr/>
        </p:nvSpPr>
        <p:spPr>
          <a:xfrm>
            <a:off x="4932040" y="182527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7</a:t>
            </a:r>
            <a:endParaRPr lang="en-GB" sz="1400" dirty="0"/>
          </a:p>
        </p:txBody>
      </p:sp>
      <p:sp>
        <p:nvSpPr>
          <p:cNvPr id="50" name="TextBox 49"/>
          <p:cNvSpPr txBox="1"/>
          <p:nvPr/>
        </p:nvSpPr>
        <p:spPr>
          <a:xfrm>
            <a:off x="4932040" y="2124136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6</a:t>
            </a:r>
            <a:endParaRPr lang="en-GB" sz="1400" dirty="0"/>
          </a:p>
        </p:txBody>
      </p:sp>
      <p:sp>
        <p:nvSpPr>
          <p:cNvPr id="51" name="TextBox 50"/>
          <p:cNvSpPr txBox="1"/>
          <p:nvPr/>
        </p:nvSpPr>
        <p:spPr>
          <a:xfrm rot="10800000" flipV="1">
            <a:off x="4932040" y="240479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5</a:t>
            </a:r>
            <a:endParaRPr lang="en-GB" sz="1400" dirty="0"/>
          </a:p>
        </p:txBody>
      </p:sp>
      <p:sp>
        <p:nvSpPr>
          <p:cNvPr id="52" name="TextBox 51"/>
          <p:cNvSpPr txBox="1"/>
          <p:nvPr/>
        </p:nvSpPr>
        <p:spPr>
          <a:xfrm>
            <a:off x="4932040" y="2662047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4</a:t>
            </a:r>
            <a:endParaRPr lang="en-GB" sz="1400" dirty="0"/>
          </a:p>
        </p:txBody>
      </p:sp>
      <p:sp>
        <p:nvSpPr>
          <p:cNvPr id="53" name="TextBox 52"/>
          <p:cNvSpPr txBox="1"/>
          <p:nvPr/>
        </p:nvSpPr>
        <p:spPr>
          <a:xfrm>
            <a:off x="4932040" y="297727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3</a:t>
            </a:r>
            <a:endParaRPr lang="en-GB" sz="1400" dirty="0"/>
          </a:p>
        </p:txBody>
      </p:sp>
      <p:sp>
        <p:nvSpPr>
          <p:cNvPr id="54" name="TextBox 53"/>
          <p:cNvSpPr txBox="1"/>
          <p:nvPr/>
        </p:nvSpPr>
        <p:spPr>
          <a:xfrm>
            <a:off x="5004048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Box 54"/>
          <p:cNvSpPr txBox="1"/>
          <p:nvPr/>
        </p:nvSpPr>
        <p:spPr>
          <a:xfrm>
            <a:off x="5292080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2</a:t>
            </a:r>
            <a:endParaRPr lang="en-GB" sz="1400" dirty="0"/>
          </a:p>
        </p:txBody>
      </p:sp>
      <p:sp>
        <p:nvSpPr>
          <p:cNvPr id="56" name="TextBox 55"/>
          <p:cNvSpPr txBox="1"/>
          <p:nvPr/>
        </p:nvSpPr>
        <p:spPr>
          <a:xfrm>
            <a:off x="7308304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9</a:t>
            </a:r>
            <a:endParaRPr lang="en-GB" sz="1400" dirty="0"/>
          </a:p>
        </p:txBody>
      </p:sp>
      <p:sp>
        <p:nvSpPr>
          <p:cNvPr id="57" name="TextBox 56"/>
          <p:cNvSpPr txBox="1"/>
          <p:nvPr/>
        </p:nvSpPr>
        <p:spPr>
          <a:xfrm>
            <a:off x="7020272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8</a:t>
            </a:r>
            <a:endParaRPr lang="en-GB" sz="1400" dirty="0"/>
          </a:p>
        </p:txBody>
      </p:sp>
      <p:sp>
        <p:nvSpPr>
          <p:cNvPr id="58" name="TextBox 57"/>
          <p:cNvSpPr txBox="1"/>
          <p:nvPr/>
        </p:nvSpPr>
        <p:spPr>
          <a:xfrm>
            <a:off x="6732240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7</a:t>
            </a:r>
            <a:endParaRPr lang="en-GB" sz="1400" dirty="0"/>
          </a:p>
        </p:txBody>
      </p:sp>
      <p:sp>
        <p:nvSpPr>
          <p:cNvPr id="59" name="TextBox 58"/>
          <p:cNvSpPr txBox="1"/>
          <p:nvPr/>
        </p:nvSpPr>
        <p:spPr>
          <a:xfrm>
            <a:off x="6444208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6</a:t>
            </a:r>
            <a:endParaRPr lang="en-GB" sz="1400" dirty="0"/>
          </a:p>
        </p:txBody>
      </p:sp>
      <p:sp>
        <p:nvSpPr>
          <p:cNvPr id="60" name="TextBox 59"/>
          <p:cNvSpPr txBox="1"/>
          <p:nvPr/>
        </p:nvSpPr>
        <p:spPr>
          <a:xfrm rot="10800000" flipV="1">
            <a:off x="6156176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5</a:t>
            </a:r>
            <a:endParaRPr lang="en-GB" sz="1400" dirty="0"/>
          </a:p>
        </p:txBody>
      </p:sp>
      <p:sp>
        <p:nvSpPr>
          <p:cNvPr id="61" name="TextBox 60"/>
          <p:cNvSpPr txBox="1"/>
          <p:nvPr/>
        </p:nvSpPr>
        <p:spPr>
          <a:xfrm>
            <a:off x="5868144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4</a:t>
            </a:r>
            <a:endParaRPr lang="en-GB" sz="1400" dirty="0"/>
          </a:p>
        </p:txBody>
      </p:sp>
      <p:sp>
        <p:nvSpPr>
          <p:cNvPr id="62" name="TextBox 61"/>
          <p:cNvSpPr txBox="1"/>
          <p:nvPr/>
        </p:nvSpPr>
        <p:spPr>
          <a:xfrm>
            <a:off x="5580112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3</a:t>
            </a:r>
            <a:endParaRPr lang="en-GB" sz="1400" dirty="0"/>
          </a:p>
        </p:txBody>
      </p:sp>
      <p:sp>
        <p:nvSpPr>
          <p:cNvPr id="63" name="TextBox 62"/>
          <p:cNvSpPr txBox="1"/>
          <p:nvPr/>
        </p:nvSpPr>
        <p:spPr>
          <a:xfrm>
            <a:off x="7848000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11</a:t>
            </a:r>
            <a:endParaRPr lang="en-GB" sz="1400" dirty="0"/>
          </a:p>
        </p:txBody>
      </p:sp>
      <p:sp>
        <p:nvSpPr>
          <p:cNvPr id="64" name="TextBox 63"/>
          <p:cNvSpPr txBox="1"/>
          <p:nvPr/>
        </p:nvSpPr>
        <p:spPr>
          <a:xfrm>
            <a:off x="7560000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10</a:t>
            </a:r>
            <a:endParaRPr lang="en-GB" dirty="0"/>
          </a:p>
        </p:txBody>
      </p:sp>
      <p:sp>
        <p:nvSpPr>
          <p:cNvPr id="65" name="TextBox 64"/>
          <p:cNvSpPr txBox="1"/>
          <p:nvPr/>
        </p:nvSpPr>
        <p:spPr>
          <a:xfrm>
            <a:off x="8172400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12</a:t>
            </a:r>
            <a:endParaRPr lang="en-GB" sz="1400" dirty="0"/>
          </a:p>
        </p:txBody>
      </p:sp>
      <p:sp>
        <p:nvSpPr>
          <p:cNvPr id="66" name="TextBox 65"/>
          <p:cNvSpPr txBox="1"/>
          <p:nvPr/>
        </p:nvSpPr>
        <p:spPr>
          <a:xfrm>
            <a:off x="4427984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</a:t>
            </a:r>
            <a:endParaRPr lang="en-GB" sz="1400" dirty="0"/>
          </a:p>
        </p:txBody>
      </p:sp>
      <p:sp>
        <p:nvSpPr>
          <p:cNvPr id="67" name="TextBox 66"/>
          <p:cNvSpPr txBox="1"/>
          <p:nvPr/>
        </p:nvSpPr>
        <p:spPr>
          <a:xfrm>
            <a:off x="4139952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-2</a:t>
            </a:r>
            <a:endParaRPr lang="en-GB" sz="1400" dirty="0"/>
          </a:p>
        </p:txBody>
      </p:sp>
      <p:sp>
        <p:nvSpPr>
          <p:cNvPr id="68" name="TextBox 67"/>
          <p:cNvSpPr txBox="1"/>
          <p:nvPr/>
        </p:nvSpPr>
        <p:spPr>
          <a:xfrm>
            <a:off x="2411760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-8</a:t>
            </a:r>
            <a:endParaRPr lang="en-GB" sz="1400" dirty="0"/>
          </a:p>
        </p:txBody>
      </p:sp>
      <p:sp>
        <p:nvSpPr>
          <p:cNvPr id="69" name="TextBox 68"/>
          <p:cNvSpPr txBox="1"/>
          <p:nvPr/>
        </p:nvSpPr>
        <p:spPr>
          <a:xfrm>
            <a:off x="2987824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-6</a:t>
            </a:r>
            <a:endParaRPr lang="en-GB" sz="1400" dirty="0"/>
          </a:p>
        </p:txBody>
      </p:sp>
      <p:sp>
        <p:nvSpPr>
          <p:cNvPr id="70" name="TextBox 69"/>
          <p:cNvSpPr txBox="1"/>
          <p:nvPr/>
        </p:nvSpPr>
        <p:spPr>
          <a:xfrm rot="10800000" flipV="1">
            <a:off x="3275856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-5</a:t>
            </a:r>
            <a:endParaRPr lang="en-GB" sz="1400" dirty="0"/>
          </a:p>
        </p:txBody>
      </p:sp>
      <p:sp>
        <p:nvSpPr>
          <p:cNvPr id="71" name="TextBox 70"/>
          <p:cNvSpPr txBox="1"/>
          <p:nvPr/>
        </p:nvSpPr>
        <p:spPr>
          <a:xfrm>
            <a:off x="3563888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-4</a:t>
            </a:r>
            <a:endParaRPr lang="en-GB" sz="1400" dirty="0"/>
          </a:p>
        </p:txBody>
      </p:sp>
      <p:sp>
        <p:nvSpPr>
          <p:cNvPr id="72" name="TextBox 71"/>
          <p:cNvSpPr txBox="1"/>
          <p:nvPr/>
        </p:nvSpPr>
        <p:spPr>
          <a:xfrm>
            <a:off x="3851920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-3</a:t>
            </a:r>
            <a:endParaRPr lang="en-GB" sz="1400" dirty="0"/>
          </a:p>
        </p:txBody>
      </p:sp>
      <p:sp>
        <p:nvSpPr>
          <p:cNvPr id="73" name="TextBox 72"/>
          <p:cNvSpPr txBox="1"/>
          <p:nvPr/>
        </p:nvSpPr>
        <p:spPr>
          <a:xfrm>
            <a:off x="1763688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-10</a:t>
            </a:r>
            <a:endParaRPr lang="en-GB" dirty="0"/>
          </a:p>
        </p:txBody>
      </p:sp>
      <p:sp>
        <p:nvSpPr>
          <p:cNvPr id="74" name="TextBox 73"/>
          <p:cNvSpPr txBox="1"/>
          <p:nvPr/>
        </p:nvSpPr>
        <p:spPr>
          <a:xfrm>
            <a:off x="1115616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-12</a:t>
            </a:r>
            <a:endParaRPr lang="en-GB" sz="1400" dirty="0"/>
          </a:p>
        </p:txBody>
      </p:sp>
      <p:sp>
        <p:nvSpPr>
          <p:cNvPr id="75" name="TextBox 74"/>
          <p:cNvSpPr txBox="1"/>
          <p:nvPr/>
        </p:nvSpPr>
        <p:spPr>
          <a:xfrm>
            <a:off x="2699792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-7</a:t>
            </a:r>
            <a:endParaRPr lang="en-GB" sz="1400" dirty="0"/>
          </a:p>
        </p:txBody>
      </p:sp>
      <p:sp>
        <p:nvSpPr>
          <p:cNvPr id="76" name="TextBox 75"/>
          <p:cNvSpPr txBox="1"/>
          <p:nvPr/>
        </p:nvSpPr>
        <p:spPr>
          <a:xfrm>
            <a:off x="2123728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-9</a:t>
            </a:r>
            <a:endParaRPr lang="en-GB" sz="1400" dirty="0"/>
          </a:p>
        </p:txBody>
      </p:sp>
      <p:sp>
        <p:nvSpPr>
          <p:cNvPr id="77" name="TextBox 76"/>
          <p:cNvSpPr txBox="1"/>
          <p:nvPr/>
        </p:nvSpPr>
        <p:spPr>
          <a:xfrm>
            <a:off x="1475656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-11</a:t>
            </a:r>
            <a:endParaRPr lang="en-GB" sz="1400" dirty="0"/>
          </a:p>
        </p:txBody>
      </p:sp>
      <p:sp>
        <p:nvSpPr>
          <p:cNvPr id="78" name="TextBox 77"/>
          <p:cNvSpPr txBox="1"/>
          <p:nvPr/>
        </p:nvSpPr>
        <p:spPr>
          <a:xfrm>
            <a:off x="4427984" y="40770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-1</a:t>
            </a:r>
            <a:endParaRPr lang="en-GB" sz="1400" dirty="0"/>
          </a:p>
        </p:txBody>
      </p:sp>
      <p:sp>
        <p:nvSpPr>
          <p:cNvPr id="79" name="TextBox 78"/>
          <p:cNvSpPr txBox="1"/>
          <p:nvPr/>
        </p:nvSpPr>
        <p:spPr>
          <a:xfrm>
            <a:off x="4427984" y="443711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-2</a:t>
            </a:r>
            <a:endParaRPr lang="en-GB" sz="1400" dirty="0"/>
          </a:p>
        </p:txBody>
      </p:sp>
      <p:sp>
        <p:nvSpPr>
          <p:cNvPr id="80" name="TextBox 79"/>
          <p:cNvSpPr txBox="1"/>
          <p:nvPr/>
        </p:nvSpPr>
        <p:spPr>
          <a:xfrm>
            <a:off x="4427984" y="6453336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-9</a:t>
            </a:r>
            <a:endParaRPr lang="en-GB" sz="1400" dirty="0"/>
          </a:p>
        </p:txBody>
      </p:sp>
      <p:sp>
        <p:nvSpPr>
          <p:cNvPr id="81" name="TextBox 80"/>
          <p:cNvSpPr txBox="1"/>
          <p:nvPr/>
        </p:nvSpPr>
        <p:spPr>
          <a:xfrm>
            <a:off x="4427984" y="6165304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-8</a:t>
            </a:r>
            <a:endParaRPr lang="en-GB" sz="1400" dirty="0"/>
          </a:p>
        </p:txBody>
      </p:sp>
      <p:sp>
        <p:nvSpPr>
          <p:cNvPr id="82" name="TextBox 81"/>
          <p:cNvSpPr txBox="1"/>
          <p:nvPr/>
        </p:nvSpPr>
        <p:spPr>
          <a:xfrm>
            <a:off x="4427984" y="587727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-7</a:t>
            </a:r>
            <a:endParaRPr lang="en-GB" sz="1400" dirty="0"/>
          </a:p>
        </p:txBody>
      </p:sp>
      <p:sp>
        <p:nvSpPr>
          <p:cNvPr id="83" name="TextBox 82"/>
          <p:cNvSpPr txBox="1"/>
          <p:nvPr/>
        </p:nvSpPr>
        <p:spPr>
          <a:xfrm>
            <a:off x="4427984" y="5589240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-6</a:t>
            </a:r>
            <a:endParaRPr lang="en-GB" sz="1400" dirty="0"/>
          </a:p>
        </p:txBody>
      </p:sp>
      <p:sp>
        <p:nvSpPr>
          <p:cNvPr id="84" name="TextBox 83"/>
          <p:cNvSpPr txBox="1"/>
          <p:nvPr/>
        </p:nvSpPr>
        <p:spPr>
          <a:xfrm rot="10800000" flipV="1">
            <a:off x="4427984" y="5301208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-5</a:t>
            </a:r>
            <a:endParaRPr lang="en-GB" sz="1400" dirty="0"/>
          </a:p>
        </p:txBody>
      </p:sp>
      <p:sp>
        <p:nvSpPr>
          <p:cNvPr id="85" name="TextBox 84"/>
          <p:cNvSpPr txBox="1"/>
          <p:nvPr/>
        </p:nvSpPr>
        <p:spPr>
          <a:xfrm>
            <a:off x="4427984" y="5013176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-4</a:t>
            </a:r>
            <a:endParaRPr lang="en-GB" sz="1400" dirty="0"/>
          </a:p>
        </p:txBody>
      </p:sp>
      <p:sp>
        <p:nvSpPr>
          <p:cNvPr id="86" name="TextBox 85"/>
          <p:cNvSpPr txBox="1"/>
          <p:nvPr/>
        </p:nvSpPr>
        <p:spPr>
          <a:xfrm>
            <a:off x="4427984" y="4725144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-3</a:t>
            </a:r>
            <a:endParaRPr lang="en-GB" sz="1400" dirty="0"/>
          </a:p>
        </p:txBody>
      </p:sp>
      <p:sp>
        <p:nvSpPr>
          <p:cNvPr id="87" name="TextBox 86"/>
          <p:cNvSpPr txBox="1"/>
          <p:nvPr/>
        </p:nvSpPr>
        <p:spPr>
          <a:xfrm>
            <a:off x="4932040" y="960983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10</a:t>
            </a:r>
            <a:endParaRPr lang="en-GB" sz="1400" dirty="0"/>
          </a:p>
        </p:txBody>
      </p:sp>
      <p:sp>
        <p:nvSpPr>
          <p:cNvPr id="88" name="TextBox 87"/>
          <p:cNvSpPr txBox="1"/>
          <p:nvPr/>
        </p:nvSpPr>
        <p:spPr>
          <a:xfrm>
            <a:off x="4932040" y="692696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11</a:t>
            </a:r>
            <a:endParaRPr lang="en-GB" sz="1400" dirty="0"/>
          </a:p>
        </p:txBody>
      </p:sp>
      <p:sp>
        <p:nvSpPr>
          <p:cNvPr id="89" name="TextBox 88"/>
          <p:cNvSpPr txBox="1"/>
          <p:nvPr/>
        </p:nvSpPr>
        <p:spPr>
          <a:xfrm>
            <a:off x="4932040" y="404664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12</a:t>
            </a:r>
            <a:endParaRPr lang="en-GB" sz="1400" dirty="0"/>
          </a:p>
        </p:txBody>
      </p:sp>
      <p:cxnSp>
        <p:nvCxnSpPr>
          <p:cNvPr id="103" name="Straight Connector 102"/>
          <p:cNvCxnSpPr/>
          <p:nvPr/>
        </p:nvCxnSpPr>
        <p:spPr>
          <a:xfrm>
            <a:off x="4716016" y="54868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>
            <a:off x="4716016" y="83671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>
            <a:off x="4716016" y="112474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>
            <a:off x="4716016" y="26064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TextBox 107"/>
          <p:cNvSpPr txBox="1"/>
          <p:nvPr/>
        </p:nvSpPr>
        <p:spPr>
          <a:xfrm>
            <a:off x="4932040" y="96887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13</a:t>
            </a:r>
            <a:endParaRPr lang="en-GB" sz="1400" dirty="0"/>
          </a:p>
        </p:txBody>
      </p:sp>
      <p:sp>
        <p:nvSpPr>
          <p:cNvPr id="120" name="TextBox 119"/>
          <p:cNvSpPr txBox="1"/>
          <p:nvPr/>
        </p:nvSpPr>
        <p:spPr>
          <a:xfrm>
            <a:off x="2699792" y="6165304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(-2,-9)</a:t>
            </a:r>
            <a:endParaRPr lang="en-GB" sz="2400" dirty="0"/>
          </a:p>
        </p:txBody>
      </p:sp>
      <p:sp>
        <p:nvSpPr>
          <p:cNvPr id="121" name="TextBox 120"/>
          <p:cNvSpPr txBox="1"/>
          <p:nvPr/>
        </p:nvSpPr>
        <p:spPr>
          <a:xfrm>
            <a:off x="2771800" y="26064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sp>
        <p:nvSpPr>
          <p:cNvPr id="122" name="TextBox 121"/>
          <p:cNvSpPr txBox="1"/>
          <p:nvPr/>
        </p:nvSpPr>
        <p:spPr>
          <a:xfrm>
            <a:off x="6084168" y="3212976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(4,2)</a:t>
            </a:r>
            <a:endParaRPr lang="en-GB" sz="2400" dirty="0"/>
          </a:p>
        </p:txBody>
      </p:sp>
      <p:sp>
        <p:nvSpPr>
          <p:cNvPr id="123" name="TextBox 122"/>
          <p:cNvSpPr txBox="1"/>
          <p:nvPr/>
        </p:nvSpPr>
        <p:spPr>
          <a:xfrm>
            <a:off x="1691680" y="321297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(-8,2)</a:t>
            </a:r>
            <a:endParaRPr lang="en-GB" sz="2400" dirty="0"/>
          </a:p>
        </p:txBody>
      </p:sp>
      <p:cxnSp>
        <p:nvCxnSpPr>
          <p:cNvPr id="107" name="Straight Connector 106"/>
          <p:cNvCxnSpPr/>
          <p:nvPr/>
        </p:nvCxnSpPr>
        <p:spPr>
          <a:xfrm>
            <a:off x="3923928" y="6597352"/>
            <a:ext cx="1080120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>
            <a:off x="2555776" y="3429000"/>
            <a:ext cx="2268000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Box 110"/>
          <p:cNvSpPr txBox="1"/>
          <p:nvPr/>
        </p:nvSpPr>
        <p:spPr>
          <a:xfrm>
            <a:off x="2843808" y="231031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-2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3131840" y="6165304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B050"/>
                </a:solidFill>
              </a:rPr>
              <a:t>-9</a:t>
            </a:r>
            <a:endParaRPr lang="en-GB" b="1" dirty="0">
              <a:solidFill>
                <a:srgbClr val="00B050"/>
              </a:solidFill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2123728" y="3212976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B050"/>
                </a:solidFill>
              </a:rPr>
              <a:t>2</a:t>
            </a:r>
            <a:endParaRPr lang="en-GB" b="1" dirty="0">
              <a:solidFill>
                <a:srgbClr val="00B050"/>
              </a:solidFill>
            </a:endParaRPr>
          </a:p>
        </p:txBody>
      </p:sp>
      <p:sp>
        <p:nvSpPr>
          <p:cNvPr id="115" name="Flowchart: Delay 114"/>
          <p:cNvSpPr/>
          <p:nvPr/>
        </p:nvSpPr>
        <p:spPr>
          <a:xfrm>
            <a:off x="4860032" y="6309320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Flowchart: Delay 115"/>
          <p:cNvSpPr/>
          <p:nvPr/>
        </p:nvSpPr>
        <p:spPr>
          <a:xfrm>
            <a:off x="4860032" y="6021288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Flowchart: Delay 116"/>
          <p:cNvSpPr/>
          <p:nvPr/>
        </p:nvSpPr>
        <p:spPr>
          <a:xfrm>
            <a:off x="4860032" y="5733256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Flowchart: Delay 118"/>
          <p:cNvSpPr/>
          <p:nvPr/>
        </p:nvSpPr>
        <p:spPr>
          <a:xfrm>
            <a:off x="4860032" y="5445224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Flowchart: Delay 123"/>
          <p:cNvSpPr/>
          <p:nvPr/>
        </p:nvSpPr>
        <p:spPr>
          <a:xfrm>
            <a:off x="4860032" y="5157192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Flowchart: Delay 124"/>
          <p:cNvSpPr/>
          <p:nvPr/>
        </p:nvSpPr>
        <p:spPr>
          <a:xfrm>
            <a:off x="4860032" y="4869160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Flowchart: Delay 125"/>
          <p:cNvSpPr/>
          <p:nvPr/>
        </p:nvSpPr>
        <p:spPr>
          <a:xfrm>
            <a:off x="4860032" y="4581128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Flowchart: Delay 126"/>
          <p:cNvSpPr/>
          <p:nvPr/>
        </p:nvSpPr>
        <p:spPr>
          <a:xfrm>
            <a:off x="4860032" y="4293096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Flowchart: Delay 127"/>
          <p:cNvSpPr/>
          <p:nvPr/>
        </p:nvSpPr>
        <p:spPr>
          <a:xfrm>
            <a:off x="4860032" y="4005064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Flowchart: Delay 128"/>
          <p:cNvSpPr/>
          <p:nvPr/>
        </p:nvSpPr>
        <p:spPr>
          <a:xfrm>
            <a:off x="4860032" y="3717032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Flowchart: Delay 129"/>
          <p:cNvSpPr/>
          <p:nvPr/>
        </p:nvSpPr>
        <p:spPr>
          <a:xfrm>
            <a:off x="4860032" y="3429000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TextBox 130"/>
          <p:cNvSpPr txBox="1"/>
          <p:nvPr/>
        </p:nvSpPr>
        <p:spPr>
          <a:xfrm>
            <a:off x="5868144" y="548680"/>
            <a:ext cx="25922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It is 11 jumps up the </a:t>
            </a:r>
            <a:r>
              <a:rPr lang="en-GB" sz="2000" b="1" i="1" dirty="0" smtClean="0">
                <a:solidFill>
                  <a:srgbClr val="00B050"/>
                </a:solidFill>
              </a:rPr>
              <a:t>y</a:t>
            </a:r>
            <a:r>
              <a:rPr lang="en-GB" sz="2000" b="1" dirty="0" smtClean="0">
                <a:solidFill>
                  <a:srgbClr val="00B050"/>
                </a:solidFill>
              </a:rPr>
              <a:t> axis to get to the first corner so it must be another 11 jumps to the top corner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132" name="Flowchart: Delay 131"/>
          <p:cNvSpPr/>
          <p:nvPr/>
        </p:nvSpPr>
        <p:spPr>
          <a:xfrm>
            <a:off x="4860032" y="3140968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Flowchart: Delay 132"/>
          <p:cNvSpPr/>
          <p:nvPr/>
        </p:nvSpPr>
        <p:spPr>
          <a:xfrm>
            <a:off x="4860032" y="2852936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Flowchart: Delay 133"/>
          <p:cNvSpPr/>
          <p:nvPr/>
        </p:nvSpPr>
        <p:spPr>
          <a:xfrm>
            <a:off x="4860032" y="2564904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Flowchart: Delay 134"/>
          <p:cNvSpPr/>
          <p:nvPr/>
        </p:nvSpPr>
        <p:spPr>
          <a:xfrm>
            <a:off x="4860032" y="2276872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Flowchart: Delay 135"/>
          <p:cNvSpPr/>
          <p:nvPr/>
        </p:nvSpPr>
        <p:spPr>
          <a:xfrm>
            <a:off x="4860032" y="1988840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Flowchart: Delay 136"/>
          <p:cNvSpPr/>
          <p:nvPr/>
        </p:nvSpPr>
        <p:spPr>
          <a:xfrm>
            <a:off x="4860032" y="1700808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Flowchart: Delay 137"/>
          <p:cNvSpPr/>
          <p:nvPr/>
        </p:nvSpPr>
        <p:spPr>
          <a:xfrm>
            <a:off x="4860032" y="1412776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Flowchart: Delay 138"/>
          <p:cNvSpPr/>
          <p:nvPr/>
        </p:nvSpPr>
        <p:spPr>
          <a:xfrm>
            <a:off x="4860032" y="1124744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Flowchart: Delay 139"/>
          <p:cNvSpPr/>
          <p:nvPr/>
        </p:nvSpPr>
        <p:spPr>
          <a:xfrm>
            <a:off x="4860032" y="836712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Flowchart: Delay 140"/>
          <p:cNvSpPr/>
          <p:nvPr/>
        </p:nvSpPr>
        <p:spPr>
          <a:xfrm>
            <a:off x="4860032" y="548680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Flowchart: Delay 141"/>
          <p:cNvSpPr/>
          <p:nvPr/>
        </p:nvSpPr>
        <p:spPr>
          <a:xfrm>
            <a:off x="4860032" y="260648"/>
            <a:ext cx="288032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TextBox 142"/>
          <p:cNvSpPr txBox="1"/>
          <p:nvPr/>
        </p:nvSpPr>
        <p:spPr>
          <a:xfrm>
            <a:off x="6300192" y="2564904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2 + 11 = 13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3203848" y="260648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B050"/>
                </a:solidFill>
              </a:rPr>
              <a:t>13</a:t>
            </a:r>
            <a:endParaRPr lang="en-GB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403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/>
      <p:bldP spid="115" grpId="0" animBg="1"/>
      <p:bldP spid="116" grpId="0" animBg="1"/>
      <p:bldP spid="117" grpId="0" animBg="1"/>
      <p:bldP spid="119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/>
      <p:bldP spid="14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evel 2"/>
          <p:cNvSpPr/>
          <p:nvPr/>
        </p:nvSpPr>
        <p:spPr>
          <a:xfrm>
            <a:off x="323528" y="476672"/>
            <a:ext cx="8424936" cy="597666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341407" y="2967335"/>
            <a:ext cx="646119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QUESTION NUMBER 7</a:t>
            </a:r>
            <a:endParaRPr lang="en-US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1402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4860032" y="369344"/>
            <a:ext cx="0" cy="6156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 flipH="1">
            <a:off x="251520" y="3996000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Diamond 5"/>
          <p:cNvSpPr/>
          <p:nvPr/>
        </p:nvSpPr>
        <p:spPr>
          <a:xfrm>
            <a:off x="1691680" y="404664"/>
            <a:ext cx="4536000" cy="5868000"/>
          </a:xfrm>
          <a:prstGeom prst="diamond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395536" y="335699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(-11,3)</a:t>
            </a:r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2555776" y="188640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(-3,15)</a:t>
            </a:r>
            <a:endParaRPr lang="en-GB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2771800" y="616530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(-3,-9)</a:t>
            </a:r>
            <a:endParaRPr lang="en-GB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6300192" y="2852936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(5,3)</a:t>
            </a:r>
            <a:endParaRPr lang="en-GB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251520" y="188640"/>
            <a:ext cx="2016224" cy="2308324"/>
          </a:xfrm>
          <a:prstGeom prst="wedgeRectCallout">
            <a:avLst>
              <a:gd name="adj1" fmla="val -43137"/>
              <a:gd name="adj2" fmla="val 69643"/>
            </a:avLst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What are the coordinates of the point midway between A and </a:t>
            </a:r>
            <a:r>
              <a:rPr lang="en-GB" sz="2400" dirty="0" smtClean="0"/>
              <a:t>B?</a:t>
            </a:r>
            <a:endParaRPr lang="en-GB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3779912" y="5805264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A</a:t>
            </a:r>
            <a:endParaRPr lang="en-GB" sz="2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796136" y="3140968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B</a:t>
            </a:r>
            <a:endParaRPr lang="en-GB" sz="2000" b="1" dirty="0"/>
          </a:p>
        </p:txBody>
      </p:sp>
      <p:sp>
        <p:nvSpPr>
          <p:cNvPr id="14" name="Oval 13"/>
          <p:cNvSpPr/>
          <p:nvPr/>
        </p:nvSpPr>
        <p:spPr>
          <a:xfrm>
            <a:off x="5076056" y="4653160"/>
            <a:ext cx="216000" cy="216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5076056" y="494116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36986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Diamond 127"/>
          <p:cNvSpPr/>
          <p:nvPr/>
        </p:nvSpPr>
        <p:spPr>
          <a:xfrm>
            <a:off x="1691680" y="404664"/>
            <a:ext cx="4536000" cy="5868000"/>
          </a:xfrm>
          <a:prstGeom prst="diamond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7" name="Group 126"/>
          <p:cNvGrpSpPr/>
          <p:nvPr/>
        </p:nvGrpSpPr>
        <p:grpSpPr>
          <a:xfrm>
            <a:off x="251520" y="0"/>
            <a:ext cx="8496944" cy="6858000"/>
            <a:chOff x="251520" y="369344"/>
            <a:chExt cx="8568952" cy="6156000"/>
          </a:xfrm>
        </p:grpSpPr>
        <p:cxnSp>
          <p:nvCxnSpPr>
            <p:cNvPr id="104" name="Straight Connector 103"/>
            <p:cNvCxnSpPr/>
            <p:nvPr/>
          </p:nvCxnSpPr>
          <p:spPr>
            <a:xfrm>
              <a:off x="4860032" y="369344"/>
              <a:ext cx="0" cy="61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 flipH="1">
              <a:off x="251520" y="3996000"/>
              <a:ext cx="8424936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/>
            <p:cNvCxnSpPr/>
            <p:nvPr/>
          </p:nvCxnSpPr>
          <p:spPr>
            <a:xfrm>
              <a:off x="4716016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/>
            <p:cNvCxnSpPr/>
            <p:nvPr/>
          </p:nvCxnSpPr>
          <p:spPr>
            <a:xfrm>
              <a:off x="4716016" y="4248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/>
            <p:cNvCxnSpPr/>
            <p:nvPr/>
          </p:nvCxnSpPr>
          <p:spPr>
            <a:xfrm>
              <a:off x="4716016" y="4464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4716016" y="4680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/>
            <p:cNvCxnSpPr/>
            <p:nvPr/>
          </p:nvCxnSpPr>
          <p:spPr>
            <a:xfrm>
              <a:off x="4716016" y="4896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0" name="Group 164"/>
            <p:cNvGrpSpPr/>
            <p:nvPr/>
          </p:nvGrpSpPr>
          <p:grpSpPr>
            <a:xfrm rot="5400000">
              <a:off x="2699792" y="2276872"/>
              <a:ext cx="288032" cy="3456384"/>
              <a:chOff x="4868416" y="2933328"/>
              <a:chExt cx="288032" cy="3456384"/>
            </a:xfrm>
          </p:grpSpPr>
          <p:cxnSp>
            <p:nvCxnSpPr>
              <p:cNvPr id="189" name="Straight Connector 188"/>
              <p:cNvCxnSpPr/>
              <p:nvPr/>
            </p:nvCxnSpPr>
            <p:spPr>
              <a:xfrm>
                <a:off x="4868416" y="293332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Straight Connector 189"/>
              <p:cNvCxnSpPr/>
              <p:nvPr/>
            </p:nvCxnSpPr>
            <p:spPr>
              <a:xfrm>
                <a:off x="4868416" y="322136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Straight Connector 190"/>
              <p:cNvCxnSpPr/>
              <p:nvPr/>
            </p:nvCxnSpPr>
            <p:spPr>
              <a:xfrm>
                <a:off x="4868416" y="350939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Straight Connector 191"/>
              <p:cNvCxnSpPr/>
              <p:nvPr/>
            </p:nvCxnSpPr>
            <p:spPr>
              <a:xfrm>
                <a:off x="4868416" y="379742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" name="Straight Connector 192"/>
              <p:cNvCxnSpPr/>
              <p:nvPr/>
            </p:nvCxnSpPr>
            <p:spPr>
              <a:xfrm>
                <a:off x="4868416" y="408545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4" name="Straight Connector 193"/>
              <p:cNvCxnSpPr/>
              <p:nvPr/>
            </p:nvCxnSpPr>
            <p:spPr>
              <a:xfrm>
                <a:off x="4868416" y="437348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" name="Straight Connector 194"/>
              <p:cNvCxnSpPr/>
              <p:nvPr/>
            </p:nvCxnSpPr>
            <p:spPr>
              <a:xfrm>
                <a:off x="4868416" y="466152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6" name="Straight Connector 195"/>
              <p:cNvCxnSpPr/>
              <p:nvPr/>
            </p:nvCxnSpPr>
            <p:spPr>
              <a:xfrm>
                <a:off x="4868416" y="494955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Straight Connector 196"/>
              <p:cNvCxnSpPr/>
              <p:nvPr/>
            </p:nvCxnSpPr>
            <p:spPr>
              <a:xfrm>
                <a:off x="4868416" y="523758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" name="Straight Connector 197"/>
              <p:cNvCxnSpPr/>
              <p:nvPr/>
            </p:nvCxnSpPr>
            <p:spPr>
              <a:xfrm>
                <a:off x="4868416" y="552561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" name="Straight Connector 198"/>
              <p:cNvCxnSpPr/>
              <p:nvPr/>
            </p:nvCxnSpPr>
            <p:spPr>
              <a:xfrm>
                <a:off x="4868416" y="581364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Straight Connector 199"/>
              <p:cNvCxnSpPr/>
              <p:nvPr/>
            </p:nvCxnSpPr>
            <p:spPr>
              <a:xfrm>
                <a:off x="4868416" y="610168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1" name="Straight Connector 200"/>
              <p:cNvCxnSpPr/>
              <p:nvPr/>
            </p:nvCxnSpPr>
            <p:spPr>
              <a:xfrm>
                <a:off x="4868416" y="638971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31" name="Straight Connector 130"/>
            <p:cNvCxnSpPr/>
            <p:nvPr/>
          </p:nvCxnSpPr>
          <p:spPr>
            <a:xfrm rot="5400000">
              <a:off x="7596336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5400000">
              <a:off x="7308304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5400000">
              <a:off x="7020272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5400000">
              <a:off x="6732240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5400000">
              <a:off x="6444208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5400000">
              <a:off x="6156176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5868144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5400000">
              <a:off x="5580112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5400000">
              <a:off x="5292080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5400000">
              <a:off x="5004048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5400000">
              <a:off x="4716016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5400000">
              <a:off x="8172400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/>
            <p:cNvCxnSpPr/>
            <p:nvPr/>
          </p:nvCxnSpPr>
          <p:spPr>
            <a:xfrm rot="5400000">
              <a:off x="7884368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" name="TextBox 143"/>
            <p:cNvSpPr txBox="1"/>
            <p:nvPr/>
          </p:nvSpPr>
          <p:spPr>
            <a:xfrm>
              <a:off x="4499992" y="364502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</a:t>
              </a:r>
              <a:endParaRPr lang="en-GB" sz="1400" dirty="0"/>
            </a:p>
          </p:txBody>
        </p:sp>
        <p:sp>
          <p:nvSpPr>
            <p:cNvPr id="145" name="TextBox 144"/>
            <p:cNvSpPr txBox="1"/>
            <p:nvPr/>
          </p:nvSpPr>
          <p:spPr>
            <a:xfrm>
              <a:off x="4499992" y="3409255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2</a:t>
              </a:r>
              <a:endParaRPr lang="en-GB" sz="1400" dirty="0"/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4499992" y="1897087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9</a:t>
              </a:r>
              <a:endParaRPr lang="en-GB" sz="1400" dirty="0"/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4499992" y="211311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8</a:t>
              </a:r>
              <a:endParaRPr lang="en-GB" sz="1400" dirty="0"/>
            </a:p>
          </p:txBody>
        </p:sp>
        <p:sp>
          <p:nvSpPr>
            <p:cNvPr id="148" name="TextBox 147"/>
            <p:cNvSpPr txBox="1"/>
            <p:nvPr/>
          </p:nvSpPr>
          <p:spPr>
            <a:xfrm>
              <a:off x="4499992" y="2329135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7</a:t>
              </a:r>
              <a:endParaRPr lang="en-GB" sz="1400" dirty="0"/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4499992" y="2545159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6</a:t>
              </a:r>
              <a:endParaRPr lang="en-GB" sz="1400" dirty="0"/>
            </a:p>
          </p:txBody>
        </p:sp>
        <p:sp>
          <p:nvSpPr>
            <p:cNvPr id="150" name="TextBox 149"/>
            <p:cNvSpPr txBox="1"/>
            <p:nvPr/>
          </p:nvSpPr>
          <p:spPr>
            <a:xfrm rot="10800000" flipV="1">
              <a:off x="4499992" y="276118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5</a:t>
              </a:r>
              <a:endParaRPr lang="en-GB" sz="1400" dirty="0"/>
            </a:p>
          </p:txBody>
        </p:sp>
        <p:sp>
          <p:nvSpPr>
            <p:cNvPr id="151" name="TextBox 150"/>
            <p:cNvSpPr txBox="1"/>
            <p:nvPr/>
          </p:nvSpPr>
          <p:spPr>
            <a:xfrm>
              <a:off x="4499992" y="2977207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4</a:t>
              </a:r>
              <a:endParaRPr lang="en-GB" sz="1400" dirty="0"/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499992" y="31932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3</a:t>
              </a:r>
              <a:endParaRPr lang="en-GB" sz="1400" dirty="0"/>
            </a:p>
          </p:txBody>
        </p:sp>
        <p:sp>
          <p:nvSpPr>
            <p:cNvPr id="153" name="TextBox 152"/>
            <p:cNvSpPr txBox="1"/>
            <p:nvPr/>
          </p:nvSpPr>
          <p:spPr>
            <a:xfrm>
              <a:off x="5004048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</a:t>
              </a:r>
              <a:endParaRPr lang="en-GB" sz="1400" dirty="0"/>
            </a:p>
          </p:txBody>
        </p:sp>
        <p:sp>
          <p:nvSpPr>
            <p:cNvPr id="154" name="TextBox 153"/>
            <p:cNvSpPr txBox="1"/>
            <p:nvPr/>
          </p:nvSpPr>
          <p:spPr>
            <a:xfrm>
              <a:off x="5292080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2</a:t>
              </a:r>
              <a:endParaRPr lang="en-GB" sz="1400" dirty="0"/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7308304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9</a:t>
              </a:r>
              <a:endParaRPr lang="en-GB" sz="1400" dirty="0"/>
            </a:p>
          </p:txBody>
        </p:sp>
        <p:sp>
          <p:nvSpPr>
            <p:cNvPr id="156" name="TextBox 155"/>
            <p:cNvSpPr txBox="1"/>
            <p:nvPr/>
          </p:nvSpPr>
          <p:spPr>
            <a:xfrm>
              <a:off x="7020272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8</a:t>
              </a:r>
              <a:endParaRPr lang="en-GB" sz="1400" dirty="0"/>
            </a:p>
          </p:txBody>
        </p:sp>
        <p:sp>
          <p:nvSpPr>
            <p:cNvPr id="157" name="TextBox 156"/>
            <p:cNvSpPr txBox="1"/>
            <p:nvPr/>
          </p:nvSpPr>
          <p:spPr>
            <a:xfrm>
              <a:off x="6732240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7</a:t>
              </a:r>
              <a:endParaRPr lang="en-GB" sz="1400" dirty="0"/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6444208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6</a:t>
              </a:r>
              <a:endParaRPr lang="en-GB" sz="1400" dirty="0"/>
            </a:p>
          </p:txBody>
        </p:sp>
        <p:sp>
          <p:nvSpPr>
            <p:cNvPr id="159" name="TextBox 158"/>
            <p:cNvSpPr txBox="1"/>
            <p:nvPr/>
          </p:nvSpPr>
          <p:spPr>
            <a:xfrm rot="10800000" flipV="1">
              <a:off x="6156176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5</a:t>
              </a:r>
              <a:endParaRPr lang="en-GB" sz="1400" dirty="0"/>
            </a:p>
          </p:txBody>
        </p:sp>
        <p:sp>
          <p:nvSpPr>
            <p:cNvPr id="160" name="TextBox 159"/>
            <p:cNvSpPr txBox="1"/>
            <p:nvPr/>
          </p:nvSpPr>
          <p:spPr>
            <a:xfrm>
              <a:off x="5868144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4</a:t>
              </a:r>
              <a:endParaRPr lang="en-GB" sz="1400" dirty="0"/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5580112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3</a:t>
              </a:r>
              <a:endParaRPr lang="en-GB" sz="1400" dirty="0"/>
            </a:p>
          </p:txBody>
        </p:sp>
        <p:sp>
          <p:nvSpPr>
            <p:cNvPr id="162" name="TextBox 161"/>
            <p:cNvSpPr txBox="1"/>
            <p:nvPr/>
          </p:nvSpPr>
          <p:spPr>
            <a:xfrm>
              <a:off x="7848000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11</a:t>
              </a:r>
              <a:endParaRPr lang="en-GB" sz="1400" dirty="0"/>
            </a:p>
          </p:txBody>
        </p:sp>
        <p:sp>
          <p:nvSpPr>
            <p:cNvPr id="163" name="TextBox 162"/>
            <p:cNvSpPr txBox="1"/>
            <p:nvPr/>
          </p:nvSpPr>
          <p:spPr>
            <a:xfrm>
              <a:off x="7560000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10</a:t>
              </a:r>
              <a:endParaRPr lang="en-GB" dirty="0"/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8172400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12</a:t>
              </a:r>
              <a:endParaRPr lang="en-GB" sz="1400" dirty="0"/>
            </a:p>
          </p:txBody>
        </p:sp>
        <p:sp>
          <p:nvSpPr>
            <p:cNvPr id="165" name="TextBox 164"/>
            <p:cNvSpPr txBox="1"/>
            <p:nvPr/>
          </p:nvSpPr>
          <p:spPr>
            <a:xfrm>
              <a:off x="4427984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</a:t>
              </a:r>
              <a:endParaRPr lang="en-GB" sz="1400" dirty="0"/>
            </a:p>
          </p:txBody>
        </p:sp>
        <p:sp>
          <p:nvSpPr>
            <p:cNvPr id="166" name="TextBox 165"/>
            <p:cNvSpPr txBox="1"/>
            <p:nvPr/>
          </p:nvSpPr>
          <p:spPr>
            <a:xfrm>
              <a:off x="4139952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-2</a:t>
              </a:r>
              <a:endParaRPr lang="en-GB" sz="1400" dirty="0"/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2411760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-8</a:t>
              </a:r>
              <a:endParaRPr lang="en-GB" sz="1400" dirty="0"/>
            </a:p>
          </p:txBody>
        </p:sp>
        <p:sp>
          <p:nvSpPr>
            <p:cNvPr id="168" name="TextBox 167"/>
            <p:cNvSpPr txBox="1"/>
            <p:nvPr/>
          </p:nvSpPr>
          <p:spPr>
            <a:xfrm>
              <a:off x="2987824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-6</a:t>
              </a:r>
              <a:endParaRPr lang="en-GB" sz="1400" dirty="0"/>
            </a:p>
          </p:txBody>
        </p:sp>
        <p:sp>
          <p:nvSpPr>
            <p:cNvPr id="169" name="TextBox 168"/>
            <p:cNvSpPr txBox="1"/>
            <p:nvPr/>
          </p:nvSpPr>
          <p:spPr>
            <a:xfrm rot="10800000" flipV="1">
              <a:off x="3275856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-5</a:t>
              </a:r>
              <a:endParaRPr lang="en-GB" sz="1400" dirty="0"/>
            </a:p>
          </p:txBody>
        </p:sp>
        <p:sp>
          <p:nvSpPr>
            <p:cNvPr id="170" name="TextBox 169"/>
            <p:cNvSpPr txBox="1"/>
            <p:nvPr/>
          </p:nvSpPr>
          <p:spPr>
            <a:xfrm>
              <a:off x="3563888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-4</a:t>
              </a:r>
              <a:endParaRPr lang="en-GB" sz="1400" dirty="0"/>
            </a:p>
          </p:txBody>
        </p:sp>
        <p:sp>
          <p:nvSpPr>
            <p:cNvPr id="171" name="TextBox 170"/>
            <p:cNvSpPr txBox="1"/>
            <p:nvPr/>
          </p:nvSpPr>
          <p:spPr>
            <a:xfrm>
              <a:off x="3851920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-3</a:t>
              </a:r>
              <a:endParaRPr lang="en-GB" sz="1400" dirty="0"/>
            </a:p>
          </p:txBody>
        </p:sp>
        <p:sp>
          <p:nvSpPr>
            <p:cNvPr id="172" name="TextBox 171"/>
            <p:cNvSpPr txBox="1"/>
            <p:nvPr/>
          </p:nvSpPr>
          <p:spPr>
            <a:xfrm>
              <a:off x="1763688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-10</a:t>
              </a:r>
              <a:endParaRPr lang="en-GB" dirty="0"/>
            </a:p>
          </p:txBody>
        </p:sp>
        <p:sp>
          <p:nvSpPr>
            <p:cNvPr id="173" name="TextBox 172"/>
            <p:cNvSpPr txBox="1"/>
            <p:nvPr/>
          </p:nvSpPr>
          <p:spPr>
            <a:xfrm>
              <a:off x="1115616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-12</a:t>
              </a:r>
              <a:endParaRPr lang="en-GB" sz="1400" dirty="0"/>
            </a:p>
          </p:txBody>
        </p:sp>
        <p:sp>
          <p:nvSpPr>
            <p:cNvPr id="174" name="TextBox 173"/>
            <p:cNvSpPr txBox="1"/>
            <p:nvPr/>
          </p:nvSpPr>
          <p:spPr>
            <a:xfrm>
              <a:off x="2699792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-7</a:t>
              </a:r>
              <a:endParaRPr lang="en-GB" sz="1400" dirty="0"/>
            </a:p>
          </p:txBody>
        </p:sp>
        <p:sp>
          <p:nvSpPr>
            <p:cNvPr id="175" name="TextBox 174"/>
            <p:cNvSpPr txBox="1"/>
            <p:nvPr/>
          </p:nvSpPr>
          <p:spPr>
            <a:xfrm>
              <a:off x="2123728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-9</a:t>
              </a:r>
              <a:endParaRPr lang="en-GB" sz="1400" dirty="0"/>
            </a:p>
          </p:txBody>
        </p:sp>
        <p:sp>
          <p:nvSpPr>
            <p:cNvPr id="176" name="TextBox 175"/>
            <p:cNvSpPr txBox="1"/>
            <p:nvPr/>
          </p:nvSpPr>
          <p:spPr>
            <a:xfrm>
              <a:off x="1475656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-11</a:t>
              </a:r>
              <a:endParaRPr lang="en-GB" sz="1400" dirty="0"/>
            </a:p>
          </p:txBody>
        </p:sp>
        <p:sp>
          <p:nvSpPr>
            <p:cNvPr id="177" name="TextBox 176"/>
            <p:cNvSpPr txBox="1"/>
            <p:nvPr/>
          </p:nvSpPr>
          <p:spPr>
            <a:xfrm>
              <a:off x="4427984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</a:t>
              </a:r>
              <a:endParaRPr lang="en-GB" sz="1400" dirty="0"/>
            </a:p>
          </p:txBody>
        </p:sp>
        <p:sp>
          <p:nvSpPr>
            <p:cNvPr id="178" name="TextBox 177"/>
            <p:cNvSpPr txBox="1"/>
            <p:nvPr/>
          </p:nvSpPr>
          <p:spPr>
            <a:xfrm>
              <a:off x="4427984" y="429309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-2</a:t>
              </a:r>
              <a:endParaRPr lang="en-GB" sz="1400" dirty="0"/>
            </a:p>
          </p:txBody>
        </p:sp>
        <p:sp>
          <p:nvSpPr>
            <p:cNvPr id="179" name="TextBox 178"/>
            <p:cNvSpPr txBox="1"/>
            <p:nvPr/>
          </p:nvSpPr>
          <p:spPr>
            <a:xfrm>
              <a:off x="4427984" y="580526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-9</a:t>
              </a:r>
              <a:endParaRPr lang="en-GB" sz="1400" dirty="0"/>
            </a:p>
          </p:txBody>
        </p:sp>
        <p:sp>
          <p:nvSpPr>
            <p:cNvPr id="180" name="TextBox 179"/>
            <p:cNvSpPr txBox="1"/>
            <p:nvPr/>
          </p:nvSpPr>
          <p:spPr>
            <a:xfrm>
              <a:off x="4427984" y="5589240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-8</a:t>
              </a:r>
              <a:endParaRPr lang="en-GB" sz="1400" dirty="0"/>
            </a:p>
          </p:txBody>
        </p:sp>
        <p:sp>
          <p:nvSpPr>
            <p:cNvPr id="181" name="TextBox 180"/>
            <p:cNvSpPr txBox="1"/>
            <p:nvPr/>
          </p:nvSpPr>
          <p:spPr>
            <a:xfrm>
              <a:off x="4427984" y="537321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-7</a:t>
              </a:r>
              <a:endParaRPr lang="en-GB" sz="1400" dirty="0"/>
            </a:p>
          </p:txBody>
        </p:sp>
        <p:sp>
          <p:nvSpPr>
            <p:cNvPr id="182" name="TextBox 181"/>
            <p:cNvSpPr txBox="1"/>
            <p:nvPr/>
          </p:nvSpPr>
          <p:spPr>
            <a:xfrm>
              <a:off x="4427984" y="515719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-6</a:t>
              </a:r>
              <a:endParaRPr lang="en-GB" sz="1400" dirty="0"/>
            </a:p>
          </p:txBody>
        </p:sp>
        <p:sp>
          <p:nvSpPr>
            <p:cNvPr id="183" name="TextBox 182"/>
            <p:cNvSpPr txBox="1"/>
            <p:nvPr/>
          </p:nvSpPr>
          <p:spPr>
            <a:xfrm rot="10800000" flipV="1">
              <a:off x="4427984" y="4941168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-5</a:t>
              </a:r>
              <a:endParaRPr lang="en-GB" sz="1400" dirty="0"/>
            </a:p>
          </p:txBody>
        </p:sp>
        <p:sp>
          <p:nvSpPr>
            <p:cNvPr id="184" name="TextBox 183"/>
            <p:cNvSpPr txBox="1"/>
            <p:nvPr/>
          </p:nvSpPr>
          <p:spPr>
            <a:xfrm>
              <a:off x="4427984" y="472514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-4</a:t>
              </a:r>
              <a:endParaRPr lang="en-GB" sz="1400" dirty="0"/>
            </a:p>
          </p:txBody>
        </p:sp>
        <p:sp>
          <p:nvSpPr>
            <p:cNvPr id="185" name="TextBox 184"/>
            <p:cNvSpPr txBox="1"/>
            <p:nvPr/>
          </p:nvSpPr>
          <p:spPr>
            <a:xfrm>
              <a:off x="4427984" y="4509120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-3</a:t>
              </a:r>
              <a:endParaRPr lang="en-GB" sz="1400" dirty="0"/>
            </a:p>
          </p:txBody>
        </p:sp>
        <p:sp>
          <p:nvSpPr>
            <p:cNvPr id="186" name="TextBox 185"/>
            <p:cNvSpPr txBox="1"/>
            <p:nvPr/>
          </p:nvSpPr>
          <p:spPr>
            <a:xfrm>
              <a:off x="4355976" y="6021288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-10</a:t>
              </a:r>
              <a:endParaRPr lang="en-GB" sz="1400" dirty="0"/>
            </a:p>
          </p:txBody>
        </p:sp>
        <p:cxnSp>
          <p:nvCxnSpPr>
            <p:cNvPr id="219" name="Straight Connector 218"/>
            <p:cNvCxnSpPr/>
            <p:nvPr/>
          </p:nvCxnSpPr>
          <p:spPr>
            <a:xfrm>
              <a:off x="4716016" y="5112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>
              <a:off x="4716016" y="5328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>
              <a:off x="4716016" y="5544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>
              <a:off x="4716016" y="5760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>
              <a:off x="4716016" y="5976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>
              <a:off x="4716016" y="6192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>
              <a:off x="4716016" y="227687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>
              <a:off x="4716016" y="249287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>
              <a:off x="4716016" y="270887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>
              <a:off x="4716016" y="292487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/>
            <p:cNvCxnSpPr/>
            <p:nvPr/>
          </p:nvCxnSpPr>
          <p:spPr>
            <a:xfrm>
              <a:off x="4716016" y="314087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/>
            <p:cNvCxnSpPr/>
            <p:nvPr/>
          </p:nvCxnSpPr>
          <p:spPr>
            <a:xfrm>
              <a:off x="4716016" y="335687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/>
            <p:cNvCxnSpPr/>
            <p:nvPr/>
          </p:nvCxnSpPr>
          <p:spPr>
            <a:xfrm>
              <a:off x="4716016" y="357287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/>
            <p:cNvCxnSpPr/>
            <p:nvPr/>
          </p:nvCxnSpPr>
          <p:spPr>
            <a:xfrm>
              <a:off x="4716016" y="378887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Straight Connector 234"/>
            <p:cNvCxnSpPr/>
            <p:nvPr/>
          </p:nvCxnSpPr>
          <p:spPr>
            <a:xfrm>
              <a:off x="4716016" y="400487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>
              <a:off x="4716016" y="764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>
              <a:off x="4716016" y="980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>
              <a:off x="4716016" y="1196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>
              <a:off x="4716016" y="1412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>
              <a:off x="4716016" y="1628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>
              <a:off x="4716016" y="1844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>
              <a:off x="4716016" y="2060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>
              <a:off x="4716016" y="2276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5" name="TextBox 244"/>
            <p:cNvSpPr txBox="1"/>
            <p:nvPr/>
          </p:nvSpPr>
          <p:spPr>
            <a:xfrm>
              <a:off x="4427984" y="103299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13</a:t>
              </a:r>
              <a:endParaRPr lang="en-GB" sz="1400" dirty="0"/>
            </a:p>
          </p:txBody>
        </p:sp>
        <p:sp>
          <p:nvSpPr>
            <p:cNvPr id="246" name="TextBox 245"/>
            <p:cNvSpPr txBox="1"/>
            <p:nvPr/>
          </p:nvSpPr>
          <p:spPr>
            <a:xfrm>
              <a:off x="4427984" y="620688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15</a:t>
              </a:r>
              <a:endParaRPr lang="en-GB" sz="1400" dirty="0"/>
            </a:p>
          </p:txBody>
        </p:sp>
        <p:sp>
          <p:nvSpPr>
            <p:cNvPr id="247" name="TextBox 246"/>
            <p:cNvSpPr txBox="1"/>
            <p:nvPr/>
          </p:nvSpPr>
          <p:spPr>
            <a:xfrm>
              <a:off x="4427984" y="816967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14</a:t>
              </a:r>
              <a:endParaRPr lang="en-GB" sz="1400" dirty="0"/>
            </a:p>
          </p:txBody>
        </p:sp>
        <p:sp>
          <p:nvSpPr>
            <p:cNvPr id="248" name="TextBox 247"/>
            <p:cNvSpPr txBox="1"/>
            <p:nvPr/>
          </p:nvSpPr>
          <p:spPr>
            <a:xfrm>
              <a:off x="4427984" y="1268760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12</a:t>
              </a:r>
              <a:endParaRPr lang="en-GB" sz="1400" dirty="0"/>
            </a:p>
          </p:txBody>
        </p:sp>
        <p:sp>
          <p:nvSpPr>
            <p:cNvPr id="249" name="TextBox 248"/>
            <p:cNvSpPr txBox="1"/>
            <p:nvPr/>
          </p:nvSpPr>
          <p:spPr>
            <a:xfrm>
              <a:off x="4427984" y="148478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11</a:t>
              </a:r>
              <a:endParaRPr lang="en-GB" sz="1400" dirty="0"/>
            </a:p>
          </p:txBody>
        </p:sp>
        <p:sp>
          <p:nvSpPr>
            <p:cNvPr id="250" name="TextBox 249"/>
            <p:cNvSpPr txBox="1"/>
            <p:nvPr/>
          </p:nvSpPr>
          <p:spPr>
            <a:xfrm>
              <a:off x="4427984" y="1700808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10</a:t>
              </a:r>
              <a:endParaRPr lang="en-GB" sz="1400" dirty="0"/>
            </a:p>
          </p:txBody>
        </p:sp>
      </p:grpSp>
      <p:sp>
        <p:nvSpPr>
          <p:cNvPr id="129" name="TextBox 128"/>
          <p:cNvSpPr txBox="1"/>
          <p:nvPr/>
        </p:nvSpPr>
        <p:spPr>
          <a:xfrm>
            <a:off x="395536" y="335699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(-11,3)</a:t>
            </a:r>
            <a:endParaRPr lang="en-GB" sz="2400" dirty="0"/>
          </a:p>
        </p:txBody>
      </p:sp>
      <p:sp>
        <p:nvSpPr>
          <p:cNvPr id="188" name="TextBox 187"/>
          <p:cNvSpPr txBox="1"/>
          <p:nvPr/>
        </p:nvSpPr>
        <p:spPr>
          <a:xfrm>
            <a:off x="2771800" y="616530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(-3,-9)</a:t>
            </a:r>
            <a:endParaRPr lang="en-GB" sz="2400" dirty="0"/>
          </a:p>
        </p:txBody>
      </p:sp>
      <p:sp>
        <p:nvSpPr>
          <p:cNvPr id="202" name="TextBox 201"/>
          <p:cNvSpPr txBox="1"/>
          <p:nvPr/>
        </p:nvSpPr>
        <p:spPr>
          <a:xfrm>
            <a:off x="6300192" y="2852936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(5,3)</a:t>
            </a:r>
            <a:endParaRPr lang="en-GB" sz="2400" dirty="0"/>
          </a:p>
        </p:txBody>
      </p:sp>
      <p:sp>
        <p:nvSpPr>
          <p:cNvPr id="211" name="TextBox 210"/>
          <p:cNvSpPr txBox="1"/>
          <p:nvPr/>
        </p:nvSpPr>
        <p:spPr>
          <a:xfrm>
            <a:off x="2555776" y="188640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(-3,15)</a:t>
            </a:r>
            <a:endParaRPr lang="en-GB" sz="2400" dirty="0"/>
          </a:p>
        </p:txBody>
      </p:sp>
      <p:cxnSp>
        <p:nvCxnSpPr>
          <p:cNvPr id="213" name="Straight Connector 212"/>
          <p:cNvCxnSpPr/>
          <p:nvPr/>
        </p:nvCxnSpPr>
        <p:spPr>
          <a:xfrm>
            <a:off x="3995936" y="3789040"/>
            <a:ext cx="0" cy="288032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Straight Connector 213"/>
          <p:cNvCxnSpPr/>
          <p:nvPr/>
        </p:nvCxnSpPr>
        <p:spPr>
          <a:xfrm>
            <a:off x="6228184" y="3356992"/>
            <a:ext cx="0" cy="11160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5" name="Straight Connector 214"/>
          <p:cNvCxnSpPr/>
          <p:nvPr/>
        </p:nvCxnSpPr>
        <p:spPr>
          <a:xfrm>
            <a:off x="5148064" y="3429000"/>
            <a:ext cx="0" cy="11160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7" name="TextBox 216"/>
          <p:cNvSpPr txBox="1"/>
          <p:nvPr/>
        </p:nvSpPr>
        <p:spPr>
          <a:xfrm>
            <a:off x="6372200" y="2852936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5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218" name="TextBox 217"/>
          <p:cNvSpPr txBox="1"/>
          <p:nvPr/>
        </p:nvSpPr>
        <p:spPr>
          <a:xfrm>
            <a:off x="2843808" y="6165304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-3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226" name="Flowchart: Delay 225"/>
          <p:cNvSpPr/>
          <p:nvPr/>
        </p:nvSpPr>
        <p:spPr>
          <a:xfrm rot="16200000">
            <a:off x="3996000" y="3825072"/>
            <a:ext cx="216000" cy="288000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Flowchart: Delay 235"/>
          <p:cNvSpPr/>
          <p:nvPr/>
        </p:nvSpPr>
        <p:spPr>
          <a:xfrm rot="16200000">
            <a:off x="4284000" y="3825048"/>
            <a:ext cx="216000" cy="288000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2" name="Flowchart: Delay 251"/>
          <p:cNvSpPr/>
          <p:nvPr/>
        </p:nvSpPr>
        <p:spPr>
          <a:xfrm rot="16200000">
            <a:off x="4572000" y="3825048"/>
            <a:ext cx="216000" cy="288000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3" name="Flowchart: Delay 252"/>
          <p:cNvSpPr/>
          <p:nvPr/>
        </p:nvSpPr>
        <p:spPr>
          <a:xfrm rot="16200000">
            <a:off x="4860000" y="3816000"/>
            <a:ext cx="216000" cy="288000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4" name="Flowchart: Delay 253"/>
          <p:cNvSpPr/>
          <p:nvPr/>
        </p:nvSpPr>
        <p:spPr>
          <a:xfrm rot="16200000">
            <a:off x="5148000" y="3825048"/>
            <a:ext cx="216000" cy="288000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5" name="Flowchart: Delay 254"/>
          <p:cNvSpPr/>
          <p:nvPr/>
        </p:nvSpPr>
        <p:spPr>
          <a:xfrm rot="16200000">
            <a:off x="5400088" y="3816000"/>
            <a:ext cx="216000" cy="288000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6" name="Flowchart: Delay 255"/>
          <p:cNvSpPr/>
          <p:nvPr/>
        </p:nvSpPr>
        <p:spPr>
          <a:xfrm rot="16200000">
            <a:off x="5724000" y="3816000"/>
            <a:ext cx="216000" cy="288000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7" name="Flowchart: Delay 256"/>
          <p:cNvSpPr/>
          <p:nvPr/>
        </p:nvSpPr>
        <p:spPr>
          <a:xfrm rot="16200000">
            <a:off x="6012000" y="3816000"/>
            <a:ext cx="216000" cy="288000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8" name="TextBox 257"/>
          <p:cNvSpPr txBox="1"/>
          <p:nvPr/>
        </p:nvSpPr>
        <p:spPr>
          <a:xfrm>
            <a:off x="7236296" y="5229200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Half of 8 = 4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259" name="TextBox 258"/>
          <p:cNvSpPr txBox="1"/>
          <p:nvPr/>
        </p:nvSpPr>
        <p:spPr>
          <a:xfrm>
            <a:off x="7452320" y="4869160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8 jumps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260" name="TextBox 259"/>
          <p:cNvSpPr txBox="1"/>
          <p:nvPr/>
        </p:nvSpPr>
        <p:spPr>
          <a:xfrm>
            <a:off x="6876256" y="5733256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4 jumps across = 1 on the </a:t>
            </a:r>
            <a:r>
              <a:rPr lang="en-GB" sz="2000" b="1" i="1" dirty="0" smtClean="0">
                <a:solidFill>
                  <a:srgbClr val="FF0000"/>
                </a:solidFill>
              </a:rPr>
              <a:t>x</a:t>
            </a:r>
            <a:r>
              <a:rPr lang="en-GB" sz="2000" b="1" dirty="0" smtClean="0">
                <a:solidFill>
                  <a:srgbClr val="FF0000"/>
                </a:solidFill>
              </a:rPr>
              <a:t> axis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261" name="TextBox 260"/>
          <p:cNvSpPr txBox="1"/>
          <p:nvPr/>
        </p:nvSpPr>
        <p:spPr>
          <a:xfrm>
            <a:off x="5076056" y="494116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sp>
        <p:nvSpPr>
          <p:cNvPr id="216" name="TextBox 215"/>
          <p:cNvSpPr txBox="1"/>
          <p:nvPr/>
        </p:nvSpPr>
        <p:spPr>
          <a:xfrm>
            <a:off x="5220072" y="4941168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1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615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18" grpId="0"/>
      <p:bldP spid="226" grpId="0" animBg="1"/>
      <p:bldP spid="236" grpId="0" animBg="1"/>
      <p:bldP spid="252" grpId="0" animBg="1"/>
      <p:bldP spid="253" grpId="0" animBg="1"/>
      <p:bldP spid="254" grpId="0" animBg="1"/>
      <p:bldP spid="255" grpId="0" animBg="1"/>
      <p:bldP spid="256" grpId="0" animBg="1"/>
      <p:bldP spid="257" grpId="0" animBg="1"/>
      <p:bldP spid="258" grpId="0"/>
      <p:bldP spid="259" grpId="0"/>
      <p:bldP spid="260" grpId="0"/>
      <p:bldP spid="21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Diamond 127"/>
          <p:cNvSpPr/>
          <p:nvPr/>
        </p:nvSpPr>
        <p:spPr>
          <a:xfrm>
            <a:off x="1691680" y="404664"/>
            <a:ext cx="4536000" cy="5868000"/>
          </a:xfrm>
          <a:prstGeom prst="diamond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26"/>
          <p:cNvGrpSpPr/>
          <p:nvPr/>
        </p:nvGrpSpPr>
        <p:grpSpPr>
          <a:xfrm>
            <a:off x="251520" y="0"/>
            <a:ext cx="8496944" cy="6858000"/>
            <a:chOff x="251520" y="369344"/>
            <a:chExt cx="8568952" cy="6156000"/>
          </a:xfrm>
        </p:grpSpPr>
        <p:cxnSp>
          <p:nvCxnSpPr>
            <p:cNvPr id="104" name="Straight Connector 103"/>
            <p:cNvCxnSpPr/>
            <p:nvPr/>
          </p:nvCxnSpPr>
          <p:spPr>
            <a:xfrm>
              <a:off x="4860032" y="369344"/>
              <a:ext cx="0" cy="61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 flipH="1">
              <a:off x="251520" y="3996000"/>
              <a:ext cx="8424936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/>
            <p:cNvCxnSpPr/>
            <p:nvPr/>
          </p:nvCxnSpPr>
          <p:spPr>
            <a:xfrm>
              <a:off x="4716016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/>
            <p:cNvCxnSpPr/>
            <p:nvPr/>
          </p:nvCxnSpPr>
          <p:spPr>
            <a:xfrm>
              <a:off x="4716016" y="4248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/>
            <p:cNvCxnSpPr/>
            <p:nvPr/>
          </p:nvCxnSpPr>
          <p:spPr>
            <a:xfrm>
              <a:off x="4716016" y="4464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4716016" y="4680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/>
            <p:cNvCxnSpPr/>
            <p:nvPr/>
          </p:nvCxnSpPr>
          <p:spPr>
            <a:xfrm>
              <a:off x="4716016" y="4896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" name="Group 164"/>
            <p:cNvGrpSpPr/>
            <p:nvPr/>
          </p:nvGrpSpPr>
          <p:grpSpPr>
            <a:xfrm rot="5400000">
              <a:off x="2699792" y="2276872"/>
              <a:ext cx="288032" cy="3456384"/>
              <a:chOff x="4868416" y="2933328"/>
              <a:chExt cx="288032" cy="3456384"/>
            </a:xfrm>
          </p:grpSpPr>
          <p:cxnSp>
            <p:nvCxnSpPr>
              <p:cNvPr id="189" name="Straight Connector 188"/>
              <p:cNvCxnSpPr/>
              <p:nvPr/>
            </p:nvCxnSpPr>
            <p:spPr>
              <a:xfrm>
                <a:off x="4868416" y="293332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Straight Connector 189"/>
              <p:cNvCxnSpPr/>
              <p:nvPr/>
            </p:nvCxnSpPr>
            <p:spPr>
              <a:xfrm>
                <a:off x="4868416" y="322136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Straight Connector 190"/>
              <p:cNvCxnSpPr/>
              <p:nvPr/>
            </p:nvCxnSpPr>
            <p:spPr>
              <a:xfrm>
                <a:off x="4868416" y="350939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Straight Connector 191"/>
              <p:cNvCxnSpPr/>
              <p:nvPr/>
            </p:nvCxnSpPr>
            <p:spPr>
              <a:xfrm>
                <a:off x="4868416" y="379742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" name="Straight Connector 192"/>
              <p:cNvCxnSpPr/>
              <p:nvPr/>
            </p:nvCxnSpPr>
            <p:spPr>
              <a:xfrm>
                <a:off x="4868416" y="408545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4" name="Straight Connector 193"/>
              <p:cNvCxnSpPr/>
              <p:nvPr/>
            </p:nvCxnSpPr>
            <p:spPr>
              <a:xfrm>
                <a:off x="4868416" y="437348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" name="Straight Connector 194"/>
              <p:cNvCxnSpPr/>
              <p:nvPr/>
            </p:nvCxnSpPr>
            <p:spPr>
              <a:xfrm>
                <a:off x="4868416" y="466152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6" name="Straight Connector 195"/>
              <p:cNvCxnSpPr/>
              <p:nvPr/>
            </p:nvCxnSpPr>
            <p:spPr>
              <a:xfrm>
                <a:off x="4868416" y="494955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Straight Connector 196"/>
              <p:cNvCxnSpPr/>
              <p:nvPr/>
            </p:nvCxnSpPr>
            <p:spPr>
              <a:xfrm>
                <a:off x="4868416" y="523758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" name="Straight Connector 197"/>
              <p:cNvCxnSpPr/>
              <p:nvPr/>
            </p:nvCxnSpPr>
            <p:spPr>
              <a:xfrm>
                <a:off x="4868416" y="552561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" name="Straight Connector 198"/>
              <p:cNvCxnSpPr/>
              <p:nvPr/>
            </p:nvCxnSpPr>
            <p:spPr>
              <a:xfrm>
                <a:off x="4868416" y="581364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Straight Connector 199"/>
              <p:cNvCxnSpPr/>
              <p:nvPr/>
            </p:nvCxnSpPr>
            <p:spPr>
              <a:xfrm>
                <a:off x="4868416" y="610168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1" name="Straight Connector 200"/>
              <p:cNvCxnSpPr/>
              <p:nvPr/>
            </p:nvCxnSpPr>
            <p:spPr>
              <a:xfrm>
                <a:off x="4868416" y="638971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31" name="Straight Connector 130"/>
            <p:cNvCxnSpPr/>
            <p:nvPr/>
          </p:nvCxnSpPr>
          <p:spPr>
            <a:xfrm rot="5400000">
              <a:off x="7596336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5400000">
              <a:off x="7308304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5400000">
              <a:off x="7020272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5400000">
              <a:off x="6732240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5400000">
              <a:off x="6444208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5400000">
              <a:off x="6156176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5868144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5400000">
              <a:off x="5580112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5400000">
              <a:off x="5292080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5400000">
              <a:off x="5004048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5400000">
              <a:off x="4716016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5400000">
              <a:off x="8172400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/>
            <p:cNvCxnSpPr/>
            <p:nvPr/>
          </p:nvCxnSpPr>
          <p:spPr>
            <a:xfrm rot="5400000">
              <a:off x="7884368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" name="TextBox 143"/>
            <p:cNvSpPr txBox="1"/>
            <p:nvPr/>
          </p:nvSpPr>
          <p:spPr>
            <a:xfrm>
              <a:off x="4499992" y="364502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</a:t>
              </a:r>
              <a:endParaRPr lang="en-GB" sz="1400" dirty="0"/>
            </a:p>
          </p:txBody>
        </p:sp>
        <p:sp>
          <p:nvSpPr>
            <p:cNvPr id="145" name="TextBox 144"/>
            <p:cNvSpPr txBox="1"/>
            <p:nvPr/>
          </p:nvSpPr>
          <p:spPr>
            <a:xfrm>
              <a:off x="4499992" y="3409255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2</a:t>
              </a:r>
              <a:endParaRPr lang="en-GB" sz="1400" dirty="0"/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4499992" y="1897087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9</a:t>
              </a:r>
              <a:endParaRPr lang="en-GB" sz="1400" dirty="0"/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4499992" y="211311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8</a:t>
              </a:r>
              <a:endParaRPr lang="en-GB" sz="1400" dirty="0"/>
            </a:p>
          </p:txBody>
        </p:sp>
        <p:sp>
          <p:nvSpPr>
            <p:cNvPr id="148" name="TextBox 147"/>
            <p:cNvSpPr txBox="1"/>
            <p:nvPr/>
          </p:nvSpPr>
          <p:spPr>
            <a:xfrm>
              <a:off x="4499992" y="2329135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7</a:t>
              </a:r>
              <a:endParaRPr lang="en-GB" sz="1400" dirty="0"/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4499992" y="2545159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6</a:t>
              </a:r>
              <a:endParaRPr lang="en-GB" sz="1400" dirty="0"/>
            </a:p>
          </p:txBody>
        </p:sp>
        <p:sp>
          <p:nvSpPr>
            <p:cNvPr id="150" name="TextBox 149"/>
            <p:cNvSpPr txBox="1"/>
            <p:nvPr/>
          </p:nvSpPr>
          <p:spPr>
            <a:xfrm rot="10800000" flipV="1">
              <a:off x="4499992" y="276118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5</a:t>
              </a:r>
              <a:endParaRPr lang="en-GB" sz="1400" dirty="0"/>
            </a:p>
          </p:txBody>
        </p:sp>
        <p:sp>
          <p:nvSpPr>
            <p:cNvPr id="151" name="TextBox 150"/>
            <p:cNvSpPr txBox="1"/>
            <p:nvPr/>
          </p:nvSpPr>
          <p:spPr>
            <a:xfrm>
              <a:off x="4499992" y="2977207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4</a:t>
              </a:r>
              <a:endParaRPr lang="en-GB" sz="1400" dirty="0"/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499992" y="319323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3</a:t>
              </a:r>
              <a:endParaRPr lang="en-GB" sz="1400" dirty="0"/>
            </a:p>
          </p:txBody>
        </p:sp>
        <p:sp>
          <p:nvSpPr>
            <p:cNvPr id="153" name="TextBox 152"/>
            <p:cNvSpPr txBox="1"/>
            <p:nvPr/>
          </p:nvSpPr>
          <p:spPr>
            <a:xfrm>
              <a:off x="5004048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</a:t>
              </a:r>
              <a:endParaRPr lang="en-GB" sz="1400" dirty="0"/>
            </a:p>
          </p:txBody>
        </p:sp>
        <p:sp>
          <p:nvSpPr>
            <p:cNvPr id="154" name="TextBox 153"/>
            <p:cNvSpPr txBox="1"/>
            <p:nvPr/>
          </p:nvSpPr>
          <p:spPr>
            <a:xfrm>
              <a:off x="5292080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2</a:t>
              </a:r>
              <a:endParaRPr lang="en-GB" sz="1400" dirty="0"/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7308304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9</a:t>
              </a:r>
              <a:endParaRPr lang="en-GB" sz="1400" dirty="0"/>
            </a:p>
          </p:txBody>
        </p:sp>
        <p:sp>
          <p:nvSpPr>
            <p:cNvPr id="156" name="TextBox 155"/>
            <p:cNvSpPr txBox="1"/>
            <p:nvPr/>
          </p:nvSpPr>
          <p:spPr>
            <a:xfrm>
              <a:off x="7020272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8</a:t>
              </a:r>
              <a:endParaRPr lang="en-GB" sz="1400" dirty="0"/>
            </a:p>
          </p:txBody>
        </p:sp>
        <p:sp>
          <p:nvSpPr>
            <p:cNvPr id="157" name="TextBox 156"/>
            <p:cNvSpPr txBox="1"/>
            <p:nvPr/>
          </p:nvSpPr>
          <p:spPr>
            <a:xfrm>
              <a:off x="6732240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7</a:t>
              </a:r>
              <a:endParaRPr lang="en-GB" sz="1400" dirty="0"/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6444208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6</a:t>
              </a:r>
              <a:endParaRPr lang="en-GB" sz="1400" dirty="0"/>
            </a:p>
          </p:txBody>
        </p:sp>
        <p:sp>
          <p:nvSpPr>
            <p:cNvPr id="159" name="TextBox 158"/>
            <p:cNvSpPr txBox="1"/>
            <p:nvPr/>
          </p:nvSpPr>
          <p:spPr>
            <a:xfrm rot="10800000" flipV="1">
              <a:off x="6156176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5</a:t>
              </a:r>
              <a:endParaRPr lang="en-GB" sz="1400" dirty="0"/>
            </a:p>
          </p:txBody>
        </p:sp>
        <p:sp>
          <p:nvSpPr>
            <p:cNvPr id="160" name="TextBox 159"/>
            <p:cNvSpPr txBox="1"/>
            <p:nvPr/>
          </p:nvSpPr>
          <p:spPr>
            <a:xfrm>
              <a:off x="5868144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4</a:t>
              </a:r>
              <a:endParaRPr lang="en-GB" sz="1400" dirty="0"/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5580112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3</a:t>
              </a:r>
              <a:endParaRPr lang="en-GB" sz="1400" dirty="0"/>
            </a:p>
          </p:txBody>
        </p:sp>
        <p:sp>
          <p:nvSpPr>
            <p:cNvPr id="162" name="TextBox 161"/>
            <p:cNvSpPr txBox="1"/>
            <p:nvPr/>
          </p:nvSpPr>
          <p:spPr>
            <a:xfrm>
              <a:off x="7848000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11</a:t>
              </a:r>
              <a:endParaRPr lang="en-GB" sz="1400" dirty="0"/>
            </a:p>
          </p:txBody>
        </p:sp>
        <p:sp>
          <p:nvSpPr>
            <p:cNvPr id="163" name="TextBox 162"/>
            <p:cNvSpPr txBox="1"/>
            <p:nvPr/>
          </p:nvSpPr>
          <p:spPr>
            <a:xfrm>
              <a:off x="7560000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10</a:t>
              </a:r>
              <a:endParaRPr lang="en-GB" dirty="0"/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8172400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12</a:t>
              </a:r>
              <a:endParaRPr lang="en-GB" sz="1400" dirty="0"/>
            </a:p>
          </p:txBody>
        </p:sp>
        <p:sp>
          <p:nvSpPr>
            <p:cNvPr id="165" name="TextBox 164"/>
            <p:cNvSpPr txBox="1"/>
            <p:nvPr/>
          </p:nvSpPr>
          <p:spPr>
            <a:xfrm>
              <a:off x="4427984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</a:t>
              </a:r>
              <a:endParaRPr lang="en-GB" sz="1400" dirty="0"/>
            </a:p>
          </p:txBody>
        </p:sp>
        <p:sp>
          <p:nvSpPr>
            <p:cNvPr id="166" name="TextBox 165"/>
            <p:cNvSpPr txBox="1"/>
            <p:nvPr/>
          </p:nvSpPr>
          <p:spPr>
            <a:xfrm>
              <a:off x="4139952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-2</a:t>
              </a:r>
              <a:endParaRPr lang="en-GB" sz="1400" dirty="0"/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2411760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-8</a:t>
              </a:r>
              <a:endParaRPr lang="en-GB" sz="1400" dirty="0"/>
            </a:p>
          </p:txBody>
        </p:sp>
        <p:sp>
          <p:nvSpPr>
            <p:cNvPr id="168" name="TextBox 167"/>
            <p:cNvSpPr txBox="1"/>
            <p:nvPr/>
          </p:nvSpPr>
          <p:spPr>
            <a:xfrm>
              <a:off x="2987824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-6</a:t>
              </a:r>
              <a:endParaRPr lang="en-GB" sz="1400" dirty="0"/>
            </a:p>
          </p:txBody>
        </p:sp>
        <p:sp>
          <p:nvSpPr>
            <p:cNvPr id="169" name="TextBox 168"/>
            <p:cNvSpPr txBox="1"/>
            <p:nvPr/>
          </p:nvSpPr>
          <p:spPr>
            <a:xfrm rot="10800000" flipV="1">
              <a:off x="3275856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-5</a:t>
              </a:r>
              <a:endParaRPr lang="en-GB" sz="1400" dirty="0"/>
            </a:p>
          </p:txBody>
        </p:sp>
        <p:sp>
          <p:nvSpPr>
            <p:cNvPr id="170" name="TextBox 169"/>
            <p:cNvSpPr txBox="1"/>
            <p:nvPr/>
          </p:nvSpPr>
          <p:spPr>
            <a:xfrm>
              <a:off x="3563888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-4</a:t>
              </a:r>
              <a:endParaRPr lang="en-GB" sz="1400" dirty="0"/>
            </a:p>
          </p:txBody>
        </p:sp>
        <p:sp>
          <p:nvSpPr>
            <p:cNvPr id="171" name="TextBox 170"/>
            <p:cNvSpPr txBox="1"/>
            <p:nvPr/>
          </p:nvSpPr>
          <p:spPr>
            <a:xfrm>
              <a:off x="3851920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-3</a:t>
              </a:r>
              <a:endParaRPr lang="en-GB" sz="1400" dirty="0"/>
            </a:p>
          </p:txBody>
        </p:sp>
        <p:sp>
          <p:nvSpPr>
            <p:cNvPr id="172" name="TextBox 171"/>
            <p:cNvSpPr txBox="1"/>
            <p:nvPr/>
          </p:nvSpPr>
          <p:spPr>
            <a:xfrm>
              <a:off x="1763688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-10</a:t>
              </a:r>
              <a:endParaRPr lang="en-GB" dirty="0"/>
            </a:p>
          </p:txBody>
        </p:sp>
        <p:sp>
          <p:nvSpPr>
            <p:cNvPr id="173" name="TextBox 172"/>
            <p:cNvSpPr txBox="1"/>
            <p:nvPr/>
          </p:nvSpPr>
          <p:spPr>
            <a:xfrm>
              <a:off x="1115616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-12</a:t>
              </a:r>
              <a:endParaRPr lang="en-GB" sz="1400" dirty="0"/>
            </a:p>
          </p:txBody>
        </p:sp>
        <p:sp>
          <p:nvSpPr>
            <p:cNvPr id="174" name="TextBox 173"/>
            <p:cNvSpPr txBox="1"/>
            <p:nvPr/>
          </p:nvSpPr>
          <p:spPr>
            <a:xfrm>
              <a:off x="2699792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-7</a:t>
              </a:r>
              <a:endParaRPr lang="en-GB" sz="1400" dirty="0"/>
            </a:p>
          </p:txBody>
        </p:sp>
        <p:sp>
          <p:nvSpPr>
            <p:cNvPr id="175" name="TextBox 174"/>
            <p:cNvSpPr txBox="1"/>
            <p:nvPr/>
          </p:nvSpPr>
          <p:spPr>
            <a:xfrm>
              <a:off x="2123728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-9</a:t>
              </a:r>
              <a:endParaRPr lang="en-GB" sz="1400" dirty="0"/>
            </a:p>
          </p:txBody>
        </p:sp>
        <p:sp>
          <p:nvSpPr>
            <p:cNvPr id="176" name="TextBox 175"/>
            <p:cNvSpPr txBox="1"/>
            <p:nvPr/>
          </p:nvSpPr>
          <p:spPr>
            <a:xfrm>
              <a:off x="1475656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-11</a:t>
              </a:r>
              <a:endParaRPr lang="en-GB" sz="1400" dirty="0"/>
            </a:p>
          </p:txBody>
        </p:sp>
        <p:sp>
          <p:nvSpPr>
            <p:cNvPr id="177" name="TextBox 176"/>
            <p:cNvSpPr txBox="1"/>
            <p:nvPr/>
          </p:nvSpPr>
          <p:spPr>
            <a:xfrm>
              <a:off x="4427984" y="40770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</a:t>
              </a:r>
              <a:endParaRPr lang="en-GB" sz="1400" dirty="0"/>
            </a:p>
          </p:txBody>
        </p:sp>
        <p:sp>
          <p:nvSpPr>
            <p:cNvPr id="178" name="TextBox 177"/>
            <p:cNvSpPr txBox="1"/>
            <p:nvPr/>
          </p:nvSpPr>
          <p:spPr>
            <a:xfrm>
              <a:off x="4427984" y="429309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-2</a:t>
              </a:r>
              <a:endParaRPr lang="en-GB" sz="1400" dirty="0"/>
            </a:p>
          </p:txBody>
        </p:sp>
        <p:sp>
          <p:nvSpPr>
            <p:cNvPr id="179" name="TextBox 178"/>
            <p:cNvSpPr txBox="1"/>
            <p:nvPr/>
          </p:nvSpPr>
          <p:spPr>
            <a:xfrm>
              <a:off x="4427984" y="580526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-9</a:t>
              </a:r>
              <a:endParaRPr lang="en-GB" sz="1400" dirty="0"/>
            </a:p>
          </p:txBody>
        </p:sp>
        <p:sp>
          <p:nvSpPr>
            <p:cNvPr id="180" name="TextBox 179"/>
            <p:cNvSpPr txBox="1"/>
            <p:nvPr/>
          </p:nvSpPr>
          <p:spPr>
            <a:xfrm>
              <a:off x="4427984" y="5589240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-8</a:t>
              </a:r>
              <a:endParaRPr lang="en-GB" sz="1400" dirty="0"/>
            </a:p>
          </p:txBody>
        </p:sp>
        <p:sp>
          <p:nvSpPr>
            <p:cNvPr id="181" name="TextBox 180"/>
            <p:cNvSpPr txBox="1"/>
            <p:nvPr/>
          </p:nvSpPr>
          <p:spPr>
            <a:xfrm>
              <a:off x="4427984" y="537321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-7</a:t>
              </a:r>
              <a:endParaRPr lang="en-GB" sz="1400" dirty="0"/>
            </a:p>
          </p:txBody>
        </p:sp>
        <p:sp>
          <p:nvSpPr>
            <p:cNvPr id="182" name="TextBox 181"/>
            <p:cNvSpPr txBox="1"/>
            <p:nvPr/>
          </p:nvSpPr>
          <p:spPr>
            <a:xfrm>
              <a:off x="4427984" y="515719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-6</a:t>
              </a:r>
              <a:endParaRPr lang="en-GB" sz="1400" dirty="0"/>
            </a:p>
          </p:txBody>
        </p:sp>
        <p:sp>
          <p:nvSpPr>
            <p:cNvPr id="183" name="TextBox 182"/>
            <p:cNvSpPr txBox="1"/>
            <p:nvPr/>
          </p:nvSpPr>
          <p:spPr>
            <a:xfrm rot="10800000" flipV="1">
              <a:off x="4427984" y="4941168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-5</a:t>
              </a:r>
              <a:endParaRPr lang="en-GB" sz="1400" dirty="0"/>
            </a:p>
          </p:txBody>
        </p:sp>
        <p:sp>
          <p:nvSpPr>
            <p:cNvPr id="184" name="TextBox 183"/>
            <p:cNvSpPr txBox="1"/>
            <p:nvPr/>
          </p:nvSpPr>
          <p:spPr>
            <a:xfrm>
              <a:off x="4427984" y="472514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-4</a:t>
              </a:r>
              <a:endParaRPr lang="en-GB" sz="1400" dirty="0"/>
            </a:p>
          </p:txBody>
        </p:sp>
        <p:sp>
          <p:nvSpPr>
            <p:cNvPr id="185" name="TextBox 184"/>
            <p:cNvSpPr txBox="1"/>
            <p:nvPr/>
          </p:nvSpPr>
          <p:spPr>
            <a:xfrm>
              <a:off x="4427984" y="4509120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-3</a:t>
              </a:r>
              <a:endParaRPr lang="en-GB" sz="1400" dirty="0"/>
            </a:p>
          </p:txBody>
        </p:sp>
        <p:sp>
          <p:nvSpPr>
            <p:cNvPr id="186" name="TextBox 185"/>
            <p:cNvSpPr txBox="1"/>
            <p:nvPr/>
          </p:nvSpPr>
          <p:spPr>
            <a:xfrm>
              <a:off x="4355976" y="6021288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-10</a:t>
              </a:r>
              <a:endParaRPr lang="en-GB" sz="1400" dirty="0"/>
            </a:p>
          </p:txBody>
        </p:sp>
        <p:cxnSp>
          <p:nvCxnSpPr>
            <p:cNvPr id="219" name="Straight Connector 218"/>
            <p:cNvCxnSpPr/>
            <p:nvPr/>
          </p:nvCxnSpPr>
          <p:spPr>
            <a:xfrm>
              <a:off x="4716016" y="5112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>
              <a:off x="4716016" y="5328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>
              <a:off x="4716016" y="5544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>
              <a:off x="4716016" y="5760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>
              <a:off x="4716016" y="5976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>
              <a:off x="4716016" y="6192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>
              <a:off x="4716016" y="227687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>
              <a:off x="4716016" y="249287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>
              <a:off x="4716016" y="270887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>
              <a:off x="4716016" y="292487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/>
            <p:cNvCxnSpPr/>
            <p:nvPr/>
          </p:nvCxnSpPr>
          <p:spPr>
            <a:xfrm>
              <a:off x="4716016" y="314087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/>
            <p:cNvCxnSpPr/>
            <p:nvPr/>
          </p:nvCxnSpPr>
          <p:spPr>
            <a:xfrm>
              <a:off x="4716016" y="335687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/>
            <p:cNvCxnSpPr/>
            <p:nvPr/>
          </p:nvCxnSpPr>
          <p:spPr>
            <a:xfrm>
              <a:off x="4716016" y="357287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/>
            <p:cNvCxnSpPr/>
            <p:nvPr/>
          </p:nvCxnSpPr>
          <p:spPr>
            <a:xfrm>
              <a:off x="4716016" y="378887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Straight Connector 234"/>
            <p:cNvCxnSpPr/>
            <p:nvPr/>
          </p:nvCxnSpPr>
          <p:spPr>
            <a:xfrm>
              <a:off x="4716016" y="400487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>
              <a:off x="4716016" y="764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>
              <a:off x="4716016" y="980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>
              <a:off x="4716016" y="1196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>
              <a:off x="4716016" y="1412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>
              <a:off x="4716016" y="1628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>
              <a:off x="4716016" y="1844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>
              <a:off x="4716016" y="2060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>
              <a:off x="4716016" y="2276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5" name="TextBox 244"/>
            <p:cNvSpPr txBox="1"/>
            <p:nvPr/>
          </p:nvSpPr>
          <p:spPr>
            <a:xfrm>
              <a:off x="4427984" y="103299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13</a:t>
              </a:r>
              <a:endParaRPr lang="en-GB" sz="1400" dirty="0"/>
            </a:p>
          </p:txBody>
        </p:sp>
        <p:sp>
          <p:nvSpPr>
            <p:cNvPr id="246" name="TextBox 245"/>
            <p:cNvSpPr txBox="1"/>
            <p:nvPr/>
          </p:nvSpPr>
          <p:spPr>
            <a:xfrm>
              <a:off x="4427984" y="620688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15</a:t>
              </a:r>
              <a:endParaRPr lang="en-GB" sz="1400" dirty="0"/>
            </a:p>
          </p:txBody>
        </p:sp>
        <p:sp>
          <p:nvSpPr>
            <p:cNvPr id="247" name="TextBox 246"/>
            <p:cNvSpPr txBox="1"/>
            <p:nvPr/>
          </p:nvSpPr>
          <p:spPr>
            <a:xfrm>
              <a:off x="4427984" y="816967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14</a:t>
              </a:r>
              <a:endParaRPr lang="en-GB" sz="1400" dirty="0"/>
            </a:p>
          </p:txBody>
        </p:sp>
        <p:sp>
          <p:nvSpPr>
            <p:cNvPr id="248" name="TextBox 247"/>
            <p:cNvSpPr txBox="1"/>
            <p:nvPr/>
          </p:nvSpPr>
          <p:spPr>
            <a:xfrm>
              <a:off x="4427984" y="1268760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12</a:t>
              </a:r>
              <a:endParaRPr lang="en-GB" sz="1400" dirty="0"/>
            </a:p>
          </p:txBody>
        </p:sp>
        <p:sp>
          <p:nvSpPr>
            <p:cNvPr id="249" name="TextBox 248"/>
            <p:cNvSpPr txBox="1"/>
            <p:nvPr/>
          </p:nvSpPr>
          <p:spPr>
            <a:xfrm>
              <a:off x="4427984" y="148478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11</a:t>
              </a:r>
              <a:endParaRPr lang="en-GB" sz="1400" dirty="0"/>
            </a:p>
          </p:txBody>
        </p:sp>
        <p:sp>
          <p:nvSpPr>
            <p:cNvPr id="250" name="TextBox 249"/>
            <p:cNvSpPr txBox="1"/>
            <p:nvPr/>
          </p:nvSpPr>
          <p:spPr>
            <a:xfrm>
              <a:off x="4427984" y="1700808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10</a:t>
              </a:r>
              <a:endParaRPr lang="en-GB" sz="1400" dirty="0"/>
            </a:p>
          </p:txBody>
        </p:sp>
      </p:grpSp>
      <p:sp>
        <p:nvSpPr>
          <p:cNvPr id="129" name="TextBox 128"/>
          <p:cNvSpPr txBox="1"/>
          <p:nvPr/>
        </p:nvSpPr>
        <p:spPr>
          <a:xfrm>
            <a:off x="395536" y="335699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(-11,3)</a:t>
            </a:r>
            <a:endParaRPr lang="en-GB" sz="2400" dirty="0"/>
          </a:p>
        </p:txBody>
      </p:sp>
      <p:sp>
        <p:nvSpPr>
          <p:cNvPr id="188" name="TextBox 187"/>
          <p:cNvSpPr txBox="1"/>
          <p:nvPr/>
        </p:nvSpPr>
        <p:spPr>
          <a:xfrm>
            <a:off x="2771800" y="616530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(-3,-9)</a:t>
            </a:r>
            <a:endParaRPr lang="en-GB" sz="2400" dirty="0"/>
          </a:p>
        </p:txBody>
      </p:sp>
      <p:sp>
        <p:nvSpPr>
          <p:cNvPr id="202" name="TextBox 201"/>
          <p:cNvSpPr txBox="1"/>
          <p:nvPr/>
        </p:nvSpPr>
        <p:spPr>
          <a:xfrm>
            <a:off x="6300192" y="2852936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(5,3)</a:t>
            </a:r>
            <a:endParaRPr lang="en-GB" sz="2400" dirty="0"/>
          </a:p>
        </p:txBody>
      </p:sp>
      <p:sp>
        <p:nvSpPr>
          <p:cNvPr id="211" name="TextBox 210"/>
          <p:cNvSpPr txBox="1"/>
          <p:nvPr/>
        </p:nvSpPr>
        <p:spPr>
          <a:xfrm>
            <a:off x="2555776" y="188640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(-3,15)</a:t>
            </a:r>
            <a:endParaRPr lang="en-GB" sz="2400" dirty="0"/>
          </a:p>
        </p:txBody>
      </p:sp>
      <p:sp>
        <p:nvSpPr>
          <p:cNvPr id="187" name="TextBox 186"/>
          <p:cNvSpPr txBox="1"/>
          <p:nvPr/>
        </p:nvSpPr>
        <p:spPr>
          <a:xfrm>
            <a:off x="6588224" y="2852936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B050"/>
                </a:solidFill>
              </a:rPr>
              <a:t>3</a:t>
            </a:r>
            <a:endParaRPr lang="en-GB" sz="2400" b="1" dirty="0">
              <a:solidFill>
                <a:srgbClr val="00B050"/>
              </a:solidFill>
            </a:endParaRPr>
          </a:p>
        </p:txBody>
      </p:sp>
      <p:sp>
        <p:nvSpPr>
          <p:cNvPr id="203" name="TextBox 202"/>
          <p:cNvSpPr txBox="1"/>
          <p:nvPr/>
        </p:nvSpPr>
        <p:spPr>
          <a:xfrm>
            <a:off x="3203848" y="6165304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B050"/>
                </a:solidFill>
              </a:rPr>
              <a:t>-9</a:t>
            </a:r>
            <a:endParaRPr lang="en-GB" sz="2400" b="1" dirty="0">
              <a:solidFill>
                <a:srgbClr val="00B050"/>
              </a:solidFill>
            </a:endParaRPr>
          </a:p>
        </p:txBody>
      </p:sp>
      <p:cxnSp>
        <p:nvCxnSpPr>
          <p:cNvPr id="204" name="Straight Connector 203"/>
          <p:cNvCxnSpPr/>
          <p:nvPr/>
        </p:nvCxnSpPr>
        <p:spPr>
          <a:xfrm flipH="1" flipV="1">
            <a:off x="3707904" y="6237312"/>
            <a:ext cx="1656184" cy="1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Connector 206"/>
          <p:cNvCxnSpPr/>
          <p:nvPr/>
        </p:nvCxnSpPr>
        <p:spPr>
          <a:xfrm flipH="1" flipV="1">
            <a:off x="4716016" y="3356991"/>
            <a:ext cx="1656184" cy="1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8" name="Flowchart: Delay 207"/>
          <p:cNvSpPr/>
          <p:nvPr/>
        </p:nvSpPr>
        <p:spPr>
          <a:xfrm>
            <a:off x="4860032" y="6021288"/>
            <a:ext cx="216024" cy="216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0" name="Flowchart: Delay 209"/>
          <p:cNvSpPr/>
          <p:nvPr/>
        </p:nvSpPr>
        <p:spPr>
          <a:xfrm>
            <a:off x="4860032" y="5805264"/>
            <a:ext cx="216024" cy="216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Flowchart: Delay 211"/>
          <p:cNvSpPr/>
          <p:nvPr/>
        </p:nvSpPr>
        <p:spPr>
          <a:xfrm>
            <a:off x="4860032" y="5544000"/>
            <a:ext cx="216024" cy="216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Flowchart: Delay 221"/>
          <p:cNvSpPr/>
          <p:nvPr/>
        </p:nvSpPr>
        <p:spPr>
          <a:xfrm>
            <a:off x="4860032" y="5301208"/>
            <a:ext cx="216024" cy="216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1" name="Flowchart: Delay 250"/>
          <p:cNvSpPr/>
          <p:nvPr/>
        </p:nvSpPr>
        <p:spPr>
          <a:xfrm>
            <a:off x="4860032" y="5040000"/>
            <a:ext cx="216024" cy="216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2" name="Flowchart: Delay 261"/>
          <p:cNvSpPr/>
          <p:nvPr/>
        </p:nvSpPr>
        <p:spPr>
          <a:xfrm>
            <a:off x="4860032" y="4797152"/>
            <a:ext cx="216024" cy="216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3" name="Flowchart: Delay 262"/>
          <p:cNvSpPr/>
          <p:nvPr/>
        </p:nvSpPr>
        <p:spPr>
          <a:xfrm>
            <a:off x="4860032" y="4581128"/>
            <a:ext cx="216024" cy="216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4" name="Flowchart: Delay 263"/>
          <p:cNvSpPr/>
          <p:nvPr/>
        </p:nvSpPr>
        <p:spPr>
          <a:xfrm>
            <a:off x="4860032" y="4320000"/>
            <a:ext cx="216024" cy="216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5" name="Flowchart: Delay 264"/>
          <p:cNvSpPr/>
          <p:nvPr/>
        </p:nvSpPr>
        <p:spPr>
          <a:xfrm>
            <a:off x="4860032" y="4077072"/>
            <a:ext cx="216024" cy="216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6" name="Flowchart: Delay 265"/>
          <p:cNvSpPr/>
          <p:nvPr/>
        </p:nvSpPr>
        <p:spPr>
          <a:xfrm>
            <a:off x="4860032" y="3816000"/>
            <a:ext cx="216024" cy="216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7" name="Flowchart: Delay 266"/>
          <p:cNvSpPr/>
          <p:nvPr/>
        </p:nvSpPr>
        <p:spPr>
          <a:xfrm>
            <a:off x="4860032" y="3573016"/>
            <a:ext cx="216024" cy="216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8" name="Flowchart: Delay 267"/>
          <p:cNvSpPr/>
          <p:nvPr/>
        </p:nvSpPr>
        <p:spPr>
          <a:xfrm>
            <a:off x="4860032" y="3356992"/>
            <a:ext cx="216024" cy="216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0" name="TextBox 269"/>
          <p:cNvSpPr txBox="1"/>
          <p:nvPr/>
        </p:nvSpPr>
        <p:spPr>
          <a:xfrm>
            <a:off x="7236296" y="5229200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Half of 12 = 6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271" name="TextBox 270"/>
          <p:cNvSpPr txBox="1"/>
          <p:nvPr/>
        </p:nvSpPr>
        <p:spPr>
          <a:xfrm>
            <a:off x="7452320" y="4869160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12 jumps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272" name="TextBox 271"/>
          <p:cNvSpPr txBox="1"/>
          <p:nvPr/>
        </p:nvSpPr>
        <p:spPr>
          <a:xfrm>
            <a:off x="6876256" y="5733256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6 jumps up = -3 on the </a:t>
            </a:r>
            <a:r>
              <a:rPr lang="en-GB" sz="2000" b="1" i="1" dirty="0" smtClean="0">
                <a:solidFill>
                  <a:srgbClr val="00B050"/>
                </a:solidFill>
              </a:rPr>
              <a:t>y</a:t>
            </a:r>
            <a:r>
              <a:rPr lang="en-GB" sz="2000" b="1" dirty="0" smtClean="0">
                <a:solidFill>
                  <a:srgbClr val="00B050"/>
                </a:solidFill>
              </a:rPr>
              <a:t> axis</a:t>
            </a:r>
            <a:endParaRPr lang="en-GB" sz="2000" b="1" dirty="0">
              <a:solidFill>
                <a:srgbClr val="00B050"/>
              </a:solidFill>
            </a:endParaRPr>
          </a:p>
        </p:txBody>
      </p:sp>
      <p:cxnSp>
        <p:nvCxnSpPr>
          <p:cNvPr id="273" name="Straight Connector 272"/>
          <p:cNvCxnSpPr/>
          <p:nvPr/>
        </p:nvCxnSpPr>
        <p:spPr>
          <a:xfrm flipH="1" flipV="1">
            <a:off x="3923928" y="4797152"/>
            <a:ext cx="1656184" cy="1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4" name="TextBox 273"/>
          <p:cNvSpPr txBox="1"/>
          <p:nvPr/>
        </p:nvSpPr>
        <p:spPr>
          <a:xfrm>
            <a:off x="5076056" y="494116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sp>
        <p:nvSpPr>
          <p:cNvPr id="275" name="TextBox 274"/>
          <p:cNvSpPr txBox="1"/>
          <p:nvPr/>
        </p:nvSpPr>
        <p:spPr>
          <a:xfrm>
            <a:off x="5220072" y="4941168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1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276" name="TextBox 275"/>
          <p:cNvSpPr txBox="1"/>
          <p:nvPr/>
        </p:nvSpPr>
        <p:spPr>
          <a:xfrm>
            <a:off x="5580112" y="4941168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B050"/>
                </a:solidFill>
              </a:rPr>
              <a:t>-3</a:t>
            </a:r>
            <a:endParaRPr lang="en-GB" sz="2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729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" grpId="0"/>
      <p:bldP spid="203" grpId="0"/>
      <p:bldP spid="208" grpId="0" animBg="1"/>
      <p:bldP spid="210" grpId="0" animBg="1"/>
      <p:bldP spid="212" grpId="0" animBg="1"/>
      <p:bldP spid="222" grpId="0" animBg="1"/>
      <p:bldP spid="251" grpId="0" animBg="1"/>
      <p:bldP spid="262" grpId="0" animBg="1"/>
      <p:bldP spid="263" grpId="0" animBg="1"/>
      <p:bldP spid="264" grpId="0" animBg="1"/>
      <p:bldP spid="265" grpId="0" animBg="1"/>
      <p:bldP spid="266" grpId="0" animBg="1"/>
      <p:bldP spid="267" grpId="0" animBg="1"/>
      <p:bldP spid="268" grpId="0" animBg="1"/>
      <p:bldP spid="270" grpId="0"/>
      <p:bldP spid="271" grpId="0"/>
      <p:bldP spid="272" grpId="0"/>
      <p:bldP spid="27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1566</Words>
  <Application>Microsoft Office PowerPoint</Application>
  <PresentationFormat>On-screen Show (4:3)</PresentationFormat>
  <Paragraphs>742</Paragraphs>
  <Slides>29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"BALBINDER BASI" &lt;b.basi@btinternet.com&gt;</dc:creator>
  <cp:lastModifiedBy>admin</cp:lastModifiedBy>
  <cp:revision>9</cp:revision>
  <dcterms:created xsi:type="dcterms:W3CDTF">2019-01-08T17:33:38Z</dcterms:created>
  <dcterms:modified xsi:type="dcterms:W3CDTF">2019-01-13T20:07:35Z</dcterms:modified>
</cp:coreProperties>
</file>