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7" r:id="rId2"/>
    <p:sldId id="256" r:id="rId3"/>
    <p:sldId id="270" r:id="rId4"/>
    <p:sldId id="271" r:id="rId5"/>
    <p:sldId id="258" r:id="rId6"/>
    <p:sldId id="272" r:id="rId7"/>
    <p:sldId id="275" r:id="rId8"/>
    <p:sldId id="276" r:id="rId9"/>
    <p:sldId id="259" r:id="rId10"/>
    <p:sldId id="277" r:id="rId11"/>
    <p:sldId id="278" r:id="rId12"/>
    <p:sldId id="279" r:id="rId13"/>
    <p:sldId id="260" r:id="rId14"/>
    <p:sldId id="266" r:id="rId15"/>
    <p:sldId id="280" r:id="rId16"/>
    <p:sldId id="281" r:id="rId17"/>
    <p:sldId id="261" r:id="rId18"/>
    <p:sldId id="267" r:id="rId19"/>
    <p:sldId id="282" r:id="rId20"/>
    <p:sldId id="283" r:id="rId21"/>
    <p:sldId id="262" r:id="rId22"/>
    <p:sldId id="284" r:id="rId23"/>
    <p:sldId id="285" r:id="rId24"/>
    <p:sldId id="286" r:id="rId25"/>
    <p:sldId id="263" r:id="rId26"/>
    <p:sldId id="287" r:id="rId27"/>
    <p:sldId id="288" r:id="rId28"/>
    <p:sldId id="289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A62294-9CA5-48C6-9259-27097EC97659}" type="datetimeFigureOut">
              <a:rPr lang="en-GB" smtClean="0"/>
              <a:pPr/>
              <a:t>23/01/2019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AF5219-D7FA-4596-8CDC-245CD118A22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572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A15D-F022-4C20-9AC8-533A9FEF45D0}" type="datetimeFigureOut">
              <a:rPr lang="en-GB" smtClean="0"/>
              <a:pPr/>
              <a:t>23/01/2019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04203-1E72-47A4-9655-09281EA312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A15D-F022-4C20-9AC8-533A9FEF45D0}" type="datetimeFigureOut">
              <a:rPr lang="en-GB" smtClean="0"/>
              <a:pPr/>
              <a:t>23/01/2019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04203-1E72-47A4-9655-09281EA312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A15D-F022-4C20-9AC8-533A9FEF45D0}" type="datetimeFigureOut">
              <a:rPr lang="en-GB" smtClean="0"/>
              <a:pPr/>
              <a:t>23/01/2019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04203-1E72-47A4-9655-09281EA312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A15D-F022-4C20-9AC8-533A9FEF45D0}" type="datetimeFigureOut">
              <a:rPr lang="en-GB" smtClean="0"/>
              <a:pPr/>
              <a:t>23/01/2019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04203-1E72-47A4-9655-09281EA312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A15D-F022-4C20-9AC8-533A9FEF45D0}" type="datetimeFigureOut">
              <a:rPr lang="en-GB" smtClean="0"/>
              <a:pPr/>
              <a:t>23/01/2019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04203-1E72-47A4-9655-09281EA312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A15D-F022-4C20-9AC8-533A9FEF45D0}" type="datetimeFigureOut">
              <a:rPr lang="en-GB" smtClean="0"/>
              <a:pPr/>
              <a:t>23/01/2019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04203-1E72-47A4-9655-09281EA312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A15D-F022-4C20-9AC8-533A9FEF45D0}" type="datetimeFigureOut">
              <a:rPr lang="en-GB" smtClean="0"/>
              <a:pPr/>
              <a:t>23/01/2019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04203-1E72-47A4-9655-09281EA312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A15D-F022-4C20-9AC8-533A9FEF45D0}" type="datetimeFigureOut">
              <a:rPr lang="en-GB" smtClean="0"/>
              <a:pPr/>
              <a:t>23/01/2019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04203-1E72-47A4-9655-09281EA312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A15D-F022-4C20-9AC8-533A9FEF45D0}" type="datetimeFigureOut">
              <a:rPr lang="en-GB" smtClean="0"/>
              <a:pPr/>
              <a:t>23/01/2019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04203-1E72-47A4-9655-09281EA312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A15D-F022-4C20-9AC8-533A9FEF45D0}" type="datetimeFigureOut">
              <a:rPr lang="en-GB" smtClean="0"/>
              <a:pPr/>
              <a:t>23/01/2019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04203-1E72-47A4-9655-09281EA312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A15D-F022-4C20-9AC8-533A9FEF45D0}" type="datetimeFigureOut">
              <a:rPr lang="en-GB" smtClean="0"/>
              <a:pPr/>
              <a:t>23/01/2019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04203-1E72-47A4-9655-09281EA312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8A15D-F022-4C20-9AC8-533A9FEF45D0}" type="datetimeFigureOut">
              <a:rPr lang="en-GB" smtClean="0"/>
              <a:pPr/>
              <a:t>23/01/2019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04203-1E72-47A4-9655-09281EA312E1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323528" y="476672"/>
            <a:ext cx="8424936" cy="597666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341408" y="2967335"/>
            <a:ext cx="64611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QUESTION NUMBER 1</a:t>
            </a:r>
            <a:endParaRPr lang="en-US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367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3" name="Straight Connector 102"/>
          <p:cNvCxnSpPr/>
          <p:nvPr/>
        </p:nvCxnSpPr>
        <p:spPr>
          <a:xfrm>
            <a:off x="377991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95536" y="3573016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Rectangle 104"/>
          <p:cNvSpPr/>
          <p:nvPr/>
        </p:nvSpPr>
        <p:spPr>
          <a:xfrm>
            <a:off x="2627784" y="1197152"/>
            <a:ext cx="3600000" cy="3600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TextBox 105"/>
          <p:cNvSpPr txBox="1"/>
          <p:nvPr/>
        </p:nvSpPr>
        <p:spPr>
          <a:xfrm>
            <a:off x="1547664" y="1084674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(-12,30)</a:t>
            </a:r>
            <a:endParaRPr lang="en-GB" sz="2000" dirty="0"/>
          </a:p>
        </p:txBody>
      </p:sp>
      <p:sp>
        <p:nvSpPr>
          <p:cNvPr id="107" name="TextBox 106"/>
          <p:cNvSpPr txBox="1"/>
          <p:nvPr/>
        </p:nvSpPr>
        <p:spPr>
          <a:xfrm>
            <a:off x="6156176" y="940658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(___,___)</a:t>
            </a:r>
            <a:endParaRPr lang="en-GB" sz="2000" dirty="0"/>
          </a:p>
        </p:txBody>
      </p:sp>
      <p:sp>
        <p:nvSpPr>
          <p:cNvPr id="108" name="TextBox 107"/>
          <p:cNvSpPr txBox="1"/>
          <p:nvPr/>
        </p:nvSpPr>
        <p:spPr>
          <a:xfrm>
            <a:off x="6300192" y="4581128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(28,-10)</a:t>
            </a:r>
            <a:endParaRPr lang="en-GB" sz="2000" dirty="0"/>
          </a:p>
        </p:txBody>
      </p:sp>
      <p:sp>
        <p:nvSpPr>
          <p:cNvPr id="109" name="TextBox 108"/>
          <p:cNvSpPr txBox="1"/>
          <p:nvPr/>
        </p:nvSpPr>
        <p:spPr>
          <a:xfrm>
            <a:off x="1547664" y="4581128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(-12,-10)</a:t>
            </a:r>
            <a:endParaRPr lang="en-GB" sz="2000" dirty="0"/>
          </a:p>
        </p:txBody>
      </p:sp>
      <p:sp>
        <p:nvSpPr>
          <p:cNvPr id="110" name="Rectangular Callout 109"/>
          <p:cNvSpPr/>
          <p:nvPr/>
        </p:nvSpPr>
        <p:spPr>
          <a:xfrm>
            <a:off x="4355976" y="5301208"/>
            <a:ext cx="4392488" cy="1008112"/>
          </a:xfrm>
          <a:prstGeom prst="wedgeRectCallout">
            <a:avLst>
              <a:gd name="adj1" fmla="val 48103"/>
              <a:gd name="adj2" fmla="val 8926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What are the coordinates of the other corner?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3" name="Straight Connector 102"/>
          <p:cNvCxnSpPr/>
          <p:nvPr/>
        </p:nvCxnSpPr>
        <p:spPr>
          <a:xfrm>
            <a:off x="377991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95536" y="3573016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Rectangle 104"/>
          <p:cNvSpPr/>
          <p:nvPr/>
        </p:nvSpPr>
        <p:spPr>
          <a:xfrm>
            <a:off x="2627784" y="1197152"/>
            <a:ext cx="3600000" cy="3600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TextBox 105"/>
          <p:cNvSpPr txBox="1"/>
          <p:nvPr/>
        </p:nvSpPr>
        <p:spPr>
          <a:xfrm>
            <a:off x="1547664" y="1084674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(-12,30)</a:t>
            </a:r>
            <a:endParaRPr lang="en-GB" sz="2000" dirty="0"/>
          </a:p>
        </p:txBody>
      </p:sp>
      <p:sp>
        <p:nvSpPr>
          <p:cNvPr id="107" name="TextBox 106"/>
          <p:cNvSpPr txBox="1"/>
          <p:nvPr/>
        </p:nvSpPr>
        <p:spPr>
          <a:xfrm>
            <a:off x="6156176" y="940658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(___,___)</a:t>
            </a:r>
            <a:endParaRPr lang="en-GB" sz="2000" dirty="0"/>
          </a:p>
        </p:txBody>
      </p:sp>
      <p:sp>
        <p:nvSpPr>
          <p:cNvPr id="108" name="TextBox 107"/>
          <p:cNvSpPr txBox="1"/>
          <p:nvPr/>
        </p:nvSpPr>
        <p:spPr>
          <a:xfrm>
            <a:off x="6300192" y="4581128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(28,-10)</a:t>
            </a:r>
            <a:endParaRPr lang="en-GB" sz="2000" dirty="0"/>
          </a:p>
        </p:txBody>
      </p:sp>
      <p:sp>
        <p:nvSpPr>
          <p:cNvPr id="109" name="TextBox 108"/>
          <p:cNvSpPr txBox="1"/>
          <p:nvPr/>
        </p:nvSpPr>
        <p:spPr>
          <a:xfrm>
            <a:off x="1547664" y="4581128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(-12,-10)</a:t>
            </a:r>
            <a:endParaRPr lang="en-GB" sz="2000" dirty="0"/>
          </a:p>
        </p:txBody>
      </p:sp>
      <p:sp>
        <p:nvSpPr>
          <p:cNvPr id="10" name="Oval 9"/>
          <p:cNvSpPr/>
          <p:nvPr/>
        </p:nvSpPr>
        <p:spPr>
          <a:xfrm>
            <a:off x="6372200" y="4437112"/>
            <a:ext cx="360040" cy="64807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6516216" y="1268760"/>
            <a:ext cx="0" cy="309634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076056" y="5157192"/>
            <a:ext cx="4067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These two points are the same distance along the </a:t>
            </a:r>
            <a:r>
              <a:rPr lang="en-GB" sz="2400" i="1" dirty="0" smtClean="0"/>
              <a:t>x </a:t>
            </a:r>
            <a:r>
              <a:rPr lang="en-GB" sz="2400" dirty="0" smtClean="0"/>
              <a:t>axis so they must have the same </a:t>
            </a:r>
            <a:r>
              <a:rPr lang="en-GB" sz="2400" i="1" dirty="0"/>
              <a:t>x</a:t>
            </a:r>
            <a:r>
              <a:rPr lang="en-GB" sz="2400" dirty="0" smtClean="0"/>
              <a:t> coordinate</a:t>
            </a:r>
            <a:endParaRPr lang="en-GB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6300192" y="868650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28</a:t>
            </a:r>
            <a:endParaRPr lang="en-GB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  <p:bldP spid="1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3" name="Straight Connector 102"/>
          <p:cNvCxnSpPr/>
          <p:nvPr/>
        </p:nvCxnSpPr>
        <p:spPr>
          <a:xfrm>
            <a:off x="377991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95536" y="3573016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Rectangle 104"/>
          <p:cNvSpPr/>
          <p:nvPr/>
        </p:nvSpPr>
        <p:spPr>
          <a:xfrm>
            <a:off x="2627784" y="1197152"/>
            <a:ext cx="3600000" cy="3600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TextBox 105"/>
          <p:cNvSpPr txBox="1"/>
          <p:nvPr/>
        </p:nvSpPr>
        <p:spPr>
          <a:xfrm>
            <a:off x="1547664" y="1084674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(-12,30)</a:t>
            </a:r>
            <a:endParaRPr lang="en-GB" sz="2000" dirty="0"/>
          </a:p>
        </p:txBody>
      </p:sp>
      <p:sp>
        <p:nvSpPr>
          <p:cNvPr id="107" name="TextBox 106"/>
          <p:cNvSpPr txBox="1"/>
          <p:nvPr/>
        </p:nvSpPr>
        <p:spPr>
          <a:xfrm>
            <a:off x="6156176" y="940658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(___,___)</a:t>
            </a:r>
            <a:endParaRPr lang="en-GB" sz="2000" dirty="0"/>
          </a:p>
        </p:txBody>
      </p:sp>
      <p:sp>
        <p:nvSpPr>
          <p:cNvPr id="108" name="TextBox 107"/>
          <p:cNvSpPr txBox="1"/>
          <p:nvPr/>
        </p:nvSpPr>
        <p:spPr>
          <a:xfrm>
            <a:off x="6300192" y="4581128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(28,-10)</a:t>
            </a:r>
            <a:endParaRPr lang="en-GB" sz="2000" dirty="0"/>
          </a:p>
        </p:txBody>
      </p:sp>
      <p:sp>
        <p:nvSpPr>
          <p:cNvPr id="109" name="TextBox 108"/>
          <p:cNvSpPr txBox="1"/>
          <p:nvPr/>
        </p:nvSpPr>
        <p:spPr>
          <a:xfrm>
            <a:off x="1547664" y="4581128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(-12,-10)</a:t>
            </a:r>
            <a:endParaRPr lang="en-GB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6300192" y="868650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28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76056" y="5157192"/>
            <a:ext cx="4067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These two points are the same height up the </a:t>
            </a:r>
            <a:r>
              <a:rPr lang="en-GB" sz="2400" i="1" dirty="0"/>
              <a:t>y</a:t>
            </a:r>
            <a:r>
              <a:rPr lang="en-GB" sz="2400" i="1" dirty="0" smtClean="0"/>
              <a:t> </a:t>
            </a:r>
            <a:r>
              <a:rPr lang="en-GB" sz="2400" dirty="0" smtClean="0"/>
              <a:t>axis so they must have the same </a:t>
            </a:r>
            <a:r>
              <a:rPr lang="en-GB" sz="2400" i="1" dirty="0" smtClean="0"/>
              <a:t>y</a:t>
            </a:r>
            <a:r>
              <a:rPr lang="en-GB" sz="2400" dirty="0" smtClean="0"/>
              <a:t> coordinate</a:t>
            </a:r>
            <a:endParaRPr lang="en-GB" sz="2400" dirty="0"/>
          </a:p>
        </p:txBody>
      </p:sp>
      <p:sp>
        <p:nvSpPr>
          <p:cNvPr id="12" name="Oval 11"/>
          <p:cNvSpPr/>
          <p:nvPr/>
        </p:nvSpPr>
        <p:spPr>
          <a:xfrm>
            <a:off x="2051720" y="908720"/>
            <a:ext cx="360040" cy="64807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2267744" y="404664"/>
            <a:ext cx="4752528" cy="432048"/>
            <a:chOff x="3131840" y="476672"/>
            <a:chExt cx="4896544" cy="432048"/>
          </a:xfrm>
        </p:grpSpPr>
        <p:cxnSp>
          <p:nvCxnSpPr>
            <p:cNvPr id="14" name="Straight Arrow Connector 13"/>
            <p:cNvCxnSpPr/>
            <p:nvPr/>
          </p:nvCxnSpPr>
          <p:spPr>
            <a:xfrm rot="5400000">
              <a:off x="7812360" y="692696"/>
              <a:ext cx="432048" cy="0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3131840" y="476672"/>
              <a:ext cx="4896544" cy="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3131840" y="476672"/>
              <a:ext cx="8384" cy="288032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6732240" y="868650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30</a:t>
            </a:r>
            <a:endParaRPr lang="en-GB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323528" y="476672"/>
            <a:ext cx="8424936" cy="597666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341407" y="2967335"/>
            <a:ext cx="64611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QUESTION NUMBER 2</a:t>
            </a:r>
            <a:endParaRPr lang="en-US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140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11760" y="263691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(-11,1)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6948264" y="263691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3528" y="332656"/>
            <a:ext cx="2016224" cy="1569660"/>
          </a:xfrm>
          <a:prstGeom prst="wedgeRectCallout">
            <a:avLst>
              <a:gd name="adj1" fmla="val -57263"/>
              <a:gd name="adj2" fmla="val 75488"/>
            </a:avLst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What are the coordinates of the </a:t>
            </a:r>
            <a:r>
              <a:rPr lang="en-GB" sz="2400" dirty="0" smtClean="0"/>
              <a:t>other corner?</a:t>
            </a:r>
            <a:endParaRPr lang="en-GB" sz="2400" dirty="0"/>
          </a:p>
        </p:txBody>
      </p:sp>
      <p:sp>
        <p:nvSpPr>
          <p:cNvPr id="15" name="Diamond 14"/>
          <p:cNvSpPr/>
          <p:nvPr/>
        </p:nvSpPr>
        <p:spPr>
          <a:xfrm>
            <a:off x="3563888" y="1341152"/>
            <a:ext cx="3456384" cy="3456000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508104" y="458112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(3,-13)</a:t>
            </a:r>
            <a:endParaRPr lang="en-GB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5220072" y="951111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(3,15)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63569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11760" y="263691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(-11,1)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6948264" y="263691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15" name="Diamond 14"/>
          <p:cNvSpPr/>
          <p:nvPr/>
        </p:nvSpPr>
        <p:spPr>
          <a:xfrm>
            <a:off x="3563888" y="1341152"/>
            <a:ext cx="3456384" cy="3456000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508104" y="458112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(3,-13)</a:t>
            </a:r>
            <a:endParaRPr lang="en-GB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5220072" y="951111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(3,15)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611560" y="4653136"/>
            <a:ext cx="25922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It is 14 jumps along the </a:t>
            </a:r>
            <a:r>
              <a:rPr lang="en-GB" sz="2000" b="1" i="1" dirty="0" smtClean="0">
                <a:solidFill>
                  <a:srgbClr val="FF0000"/>
                </a:solidFill>
              </a:rPr>
              <a:t>x</a:t>
            </a:r>
            <a:r>
              <a:rPr lang="en-GB" sz="2000" b="1" dirty="0" smtClean="0">
                <a:solidFill>
                  <a:srgbClr val="FF0000"/>
                </a:solidFill>
              </a:rPr>
              <a:t> axis to get to the first corner so it must be another 14 jumps to the next corner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76256" y="4365104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3 + 14 = 17</a:t>
            </a:r>
            <a:endParaRPr lang="en-GB" sz="2000" b="1" dirty="0">
              <a:solidFill>
                <a:srgbClr val="FF0000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563888" y="2636912"/>
            <a:ext cx="0" cy="86409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92080" y="3501008"/>
            <a:ext cx="0" cy="129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020272" y="2708920"/>
            <a:ext cx="0" cy="129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275856" y="342900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-11</a:t>
            </a:r>
            <a:endParaRPr lang="en-GB" b="1" dirty="0"/>
          </a:p>
        </p:txBody>
      </p:sp>
      <p:sp>
        <p:nvSpPr>
          <p:cNvPr id="25" name="Flowchart: Delay 24"/>
          <p:cNvSpPr/>
          <p:nvPr/>
        </p:nvSpPr>
        <p:spPr>
          <a:xfrm rot="16200000">
            <a:off x="3959932" y="2600908"/>
            <a:ext cx="504056" cy="1296144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Delay 25"/>
          <p:cNvSpPr/>
          <p:nvPr/>
        </p:nvSpPr>
        <p:spPr>
          <a:xfrm rot="16200000">
            <a:off x="4824028" y="3032956"/>
            <a:ext cx="504056" cy="432048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5148064" y="472514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3</a:t>
            </a:r>
            <a:endParaRPr lang="en-GB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3995936" y="306896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+11</a:t>
            </a:r>
            <a:endParaRPr lang="en-GB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4860032" y="306896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+3</a:t>
            </a:r>
            <a:endParaRPr lang="en-GB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755576" y="4077072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11 + 3= 14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92280" y="263691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17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31" name="Flowchart: Delay 30"/>
          <p:cNvSpPr/>
          <p:nvPr/>
        </p:nvSpPr>
        <p:spPr>
          <a:xfrm rot="16200000">
            <a:off x="5904148" y="2384884"/>
            <a:ext cx="504056" cy="172819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6012160" y="306896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+14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63569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20" grpId="0"/>
      <p:bldP spid="25" grpId="0" animBg="1"/>
      <p:bldP spid="26" grpId="0" animBg="1"/>
      <p:bldP spid="22" grpId="0"/>
      <p:bldP spid="27" grpId="0"/>
      <p:bldP spid="28" grpId="0"/>
      <p:bldP spid="29" grpId="0"/>
      <p:bldP spid="30" grpId="0"/>
      <p:bldP spid="31" grpId="0" animBg="1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11760" y="263691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(-11,1)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6948264" y="263691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15" name="Diamond 14"/>
          <p:cNvSpPr/>
          <p:nvPr/>
        </p:nvSpPr>
        <p:spPr>
          <a:xfrm>
            <a:off x="3563888" y="1341152"/>
            <a:ext cx="3456384" cy="3456000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508104" y="458112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(3,-13)</a:t>
            </a:r>
            <a:endParaRPr lang="en-GB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5220072" y="951111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(3,15)</a:t>
            </a:r>
            <a:endParaRPr lang="en-GB" sz="24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251520" y="347362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092280" y="263691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17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536" y="4581128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These two points are at the same height so they must have the same</a:t>
            </a:r>
            <a:r>
              <a:rPr lang="en-GB" sz="2400" i="1" dirty="0" smtClean="0"/>
              <a:t> y </a:t>
            </a:r>
            <a:r>
              <a:rPr lang="en-GB" sz="2400" dirty="0" smtClean="0"/>
              <a:t>coordinate</a:t>
            </a:r>
            <a:endParaRPr lang="en-GB" sz="2400" dirty="0"/>
          </a:p>
        </p:txBody>
      </p:sp>
      <p:sp>
        <p:nvSpPr>
          <p:cNvPr id="13" name="Oval 12"/>
          <p:cNvSpPr/>
          <p:nvPr/>
        </p:nvSpPr>
        <p:spPr>
          <a:xfrm>
            <a:off x="3419872" y="2924944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804248" y="2924944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2987824" y="2492896"/>
            <a:ext cx="360040" cy="64807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9" name="Group 138"/>
          <p:cNvGrpSpPr/>
          <p:nvPr/>
        </p:nvGrpSpPr>
        <p:grpSpPr>
          <a:xfrm flipV="1">
            <a:off x="3203848" y="1988840"/>
            <a:ext cx="4464496" cy="432048"/>
            <a:chOff x="3707904" y="4941168"/>
            <a:chExt cx="2016224" cy="432048"/>
          </a:xfrm>
        </p:grpSpPr>
        <p:cxnSp>
          <p:nvCxnSpPr>
            <p:cNvPr id="20" name="Straight Arrow Connector 19"/>
            <p:cNvCxnSpPr/>
            <p:nvPr/>
          </p:nvCxnSpPr>
          <p:spPr>
            <a:xfrm rot="16200000" flipV="1">
              <a:off x="5508104" y="5157192"/>
              <a:ext cx="432048" cy="0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3707904" y="5373216"/>
              <a:ext cx="2016224" cy="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V="1">
              <a:off x="3707904" y="5013176"/>
              <a:ext cx="0" cy="360040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7524328" y="263691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50"/>
                </a:solidFill>
              </a:rPr>
              <a:t>1</a:t>
            </a:r>
            <a:endParaRPr lang="en-GB" sz="2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69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4" grpId="0" animBg="1"/>
      <p:bldP spid="18" grpId="0" animBg="1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323528" y="476672"/>
            <a:ext cx="8424936" cy="597666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341407" y="2967335"/>
            <a:ext cx="64611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QUESTION NUMBER 3</a:t>
            </a:r>
            <a:endParaRPr lang="en-US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140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9" name="Straight Connector 218"/>
          <p:cNvCxnSpPr/>
          <p:nvPr/>
        </p:nvCxnSpPr>
        <p:spPr>
          <a:xfrm>
            <a:off x="4860032" y="116632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/>
          <p:cNvCxnSpPr/>
          <p:nvPr/>
        </p:nvCxnSpPr>
        <p:spPr>
          <a:xfrm flipH="1">
            <a:off x="251520" y="383366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" name="TextBox 209"/>
          <p:cNvSpPr txBox="1"/>
          <p:nvPr/>
        </p:nvSpPr>
        <p:spPr>
          <a:xfrm>
            <a:off x="5940152" y="260648"/>
            <a:ext cx="2952328" cy="1569660"/>
          </a:xfrm>
          <a:prstGeom prst="wedgeRectCallout">
            <a:avLst>
              <a:gd name="adj1" fmla="val 46824"/>
              <a:gd name="adj2" fmla="val 100318"/>
            </a:avLst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What are the coordinates of </a:t>
            </a:r>
            <a:r>
              <a:rPr lang="en-GB" sz="2400" dirty="0" smtClean="0"/>
              <a:t>the point midway between A and B?</a:t>
            </a:r>
            <a:endParaRPr lang="en-GB" sz="2400" dirty="0"/>
          </a:p>
        </p:txBody>
      </p:sp>
      <p:sp>
        <p:nvSpPr>
          <p:cNvPr id="211" name="Diamond 210"/>
          <p:cNvSpPr/>
          <p:nvPr/>
        </p:nvSpPr>
        <p:spPr>
          <a:xfrm>
            <a:off x="827584" y="404664"/>
            <a:ext cx="5760640" cy="5760000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TextBox 211"/>
          <p:cNvSpPr txBox="1"/>
          <p:nvPr/>
        </p:nvSpPr>
        <p:spPr>
          <a:xfrm>
            <a:off x="179512" y="263691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(-14,2)</a:t>
            </a:r>
            <a:endParaRPr lang="en-GB" sz="2400" dirty="0"/>
          </a:p>
        </p:txBody>
      </p:sp>
      <p:sp>
        <p:nvSpPr>
          <p:cNvPr id="213" name="TextBox 212"/>
          <p:cNvSpPr txBox="1"/>
          <p:nvPr/>
        </p:nvSpPr>
        <p:spPr>
          <a:xfrm>
            <a:off x="6660232" y="306896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(6,2)</a:t>
            </a:r>
            <a:endParaRPr lang="en-GB" sz="2400" dirty="0"/>
          </a:p>
        </p:txBody>
      </p:sp>
      <p:sp>
        <p:nvSpPr>
          <p:cNvPr id="214" name="TextBox 213"/>
          <p:cNvSpPr txBox="1"/>
          <p:nvPr/>
        </p:nvSpPr>
        <p:spPr>
          <a:xfrm>
            <a:off x="2339752" y="609329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(-4,-8)</a:t>
            </a:r>
            <a:endParaRPr lang="en-GB" sz="2400" dirty="0"/>
          </a:p>
        </p:txBody>
      </p:sp>
      <p:sp>
        <p:nvSpPr>
          <p:cNvPr id="215" name="TextBox 214"/>
          <p:cNvSpPr txBox="1"/>
          <p:nvPr/>
        </p:nvSpPr>
        <p:spPr>
          <a:xfrm>
            <a:off x="2555776" y="11663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(-4,12)</a:t>
            </a:r>
            <a:endParaRPr lang="en-GB" sz="2400" dirty="0"/>
          </a:p>
        </p:txBody>
      </p:sp>
      <p:sp>
        <p:nvSpPr>
          <p:cNvPr id="216" name="Oval 215"/>
          <p:cNvSpPr/>
          <p:nvPr/>
        </p:nvSpPr>
        <p:spPr>
          <a:xfrm>
            <a:off x="5004048" y="4536000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TextBox 216"/>
          <p:cNvSpPr txBox="1"/>
          <p:nvPr/>
        </p:nvSpPr>
        <p:spPr>
          <a:xfrm>
            <a:off x="3563888" y="5661248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</a:t>
            </a:r>
            <a:endParaRPr lang="en-GB" dirty="0"/>
          </a:p>
        </p:txBody>
      </p:sp>
      <p:sp>
        <p:nvSpPr>
          <p:cNvPr id="218" name="Rectangle 217"/>
          <p:cNvSpPr/>
          <p:nvPr/>
        </p:nvSpPr>
        <p:spPr>
          <a:xfrm>
            <a:off x="6156176" y="3068960"/>
            <a:ext cx="3241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/>
              <a:t>B</a:t>
            </a:r>
          </a:p>
        </p:txBody>
      </p:sp>
      <p:sp>
        <p:nvSpPr>
          <p:cNvPr id="221" name="TextBox 220"/>
          <p:cNvSpPr txBox="1"/>
          <p:nvPr/>
        </p:nvSpPr>
        <p:spPr>
          <a:xfrm>
            <a:off x="5436096" y="465313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63569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Diamond 210"/>
          <p:cNvSpPr/>
          <p:nvPr/>
        </p:nvSpPr>
        <p:spPr>
          <a:xfrm>
            <a:off x="827584" y="404664"/>
            <a:ext cx="5760640" cy="5760000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TextBox 211"/>
          <p:cNvSpPr txBox="1"/>
          <p:nvPr/>
        </p:nvSpPr>
        <p:spPr>
          <a:xfrm>
            <a:off x="179512" y="263691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(-14,2)</a:t>
            </a:r>
            <a:endParaRPr lang="en-GB" sz="2400" dirty="0"/>
          </a:p>
        </p:txBody>
      </p:sp>
      <p:sp>
        <p:nvSpPr>
          <p:cNvPr id="213" name="TextBox 212"/>
          <p:cNvSpPr txBox="1"/>
          <p:nvPr/>
        </p:nvSpPr>
        <p:spPr>
          <a:xfrm>
            <a:off x="6660232" y="306896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(6,2)</a:t>
            </a:r>
            <a:endParaRPr lang="en-GB" sz="2400" dirty="0"/>
          </a:p>
        </p:txBody>
      </p:sp>
      <p:sp>
        <p:nvSpPr>
          <p:cNvPr id="214" name="TextBox 213"/>
          <p:cNvSpPr txBox="1"/>
          <p:nvPr/>
        </p:nvSpPr>
        <p:spPr>
          <a:xfrm>
            <a:off x="2339752" y="609329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(-4,-8)</a:t>
            </a:r>
            <a:endParaRPr lang="en-GB" sz="2400" dirty="0"/>
          </a:p>
        </p:txBody>
      </p:sp>
      <p:sp>
        <p:nvSpPr>
          <p:cNvPr id="215" name="TextBox 214"/>
          <p:cNvSpPr txBox="1"/>
          <p:nvPr/>
        </p:nvSpPr>
        <p:spPr>
          <a:xfrm>
            <a:off x="2555776" y="11663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(-4,12)</a:t>
            </a:r>
            <a:endParaRPr lang="en-GB" sz="2400" dirty="0"/>
          </a:p>
        </p:txBody>
      </p:sp>
      <p:sp>
        <p:nvSpPr>
          <p:cNvPr id="216" name="Oval 215"/>
          <p:cNvSpPr/>
          <p:nvPr/>
        </p:nvSpPr>
        <p:spPr>
          <a:xfrm>
            <a:off x="5004048" y="4536000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TextBox 216"/>
          <p:cNvSpPr txBox="1"/>
          <p:nvPr/>
        </p:nvSpPr>
        <p:spPr>
          <a:xfrm>
            <a:off x="3563888" y="5661248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</a:t>
            </a:r>
            <a:endParaRPr lang="en-GB" dirty="0"/>
          </a:p>
        </p:txBody>
      </p:sp>
      <p:sp>
        <p:nvSpPr>
          <p:cNvPr id="218" name="Rectangle 217"/>
          <p:cNvSpPr/>
          <p:nvPr/>
        </p:nvSpPr>
        <p:spPr>
          <a:xfrm>
            <a:off x="6156176" y="3068960"/>
            <a:ext cx="3241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/>
              <a:t>B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251520" y="116632"/>
            <a:ext cx="8568952" cy="6597352"/>
            <a:chOff x="251520" y="116632"/>
            <a:chExt cx="8568952" cy="6597352"/>
          </a:xfrm>
        </p:grpSpPr>
        <p:cxnSp>
          <p:nvCxnSpPr>
            <p:cNvPr id="14" name="Straight Connector 13"/>
            <p:cNvCxnSpPr/>
            <p:nvPr/>
          </p:nvCxnSpPr>
          <p:spPr>
            <a:xfrm>
              <a:off x="4860032" y="116632"/>
              <a:ext cx="0" cy="659735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H="1">
              <a:off x="251520" y="3833664"/>
              <a:ext cx="842493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4716016" y="124137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716016" y="152940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4716016" y="181744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4716016" y="21054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4716016" y="239350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4716016" y="268153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716016" y="296956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4716016" y="32576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4716016" y="354563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4716016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4716016" y="412169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4716016" y="440972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716016" y="46977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4716016" y="49857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4716016" y="52738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4716016" y="55618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4716016" y="584988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4716016" y="61379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716016" y="642595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4716016" y="642595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Group 164"/>
            <p:cNvGrpSpPr/>
            <p:nvPr/>
          </p:nvGrpSpPr>
          <p:grpSpPr>
            <a:xfrm rot="5400000">
              <a:off x="2699792" y="2105472"/>
              <a:ext cx="288032" cy="3456384"/>
              <a:chOff x="4868416" y="2933328"/>
              <a:chExt cx="288032" cy="3456384"/>
            </a:xfrm>
          </p:grpSpPr>
          <p:cxnSp>
            <p:nvCxnSpPr>
              <p:cNvPr id="102" name="Straight Connector 101"/>
              <p:cNvCxnSpPr/>
              <p:nvPr/>
            </p:nvCxnSpPr>
            <p:spPr>
              <a:xfrm>
                <a:off x="4868416" y="293332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/>
              <p:cNvCxnSpPr/>
              <p:nvPr/>
            </p:nvCxnSpPr>
            <p:spPr>
              <a:xfrm>
                <a:off x="4868416" y="322136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/>
              <p:cNvCxnSpPr/>
              <p:nvPr/>
            </p:nvCxnSpPr>
            <p:spPr>
              <a:xfrm>
                <a:off x="4868416" y="350939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/>
              <p:cNvCxnSpPr/>
              <p:nvPr/>
            </p:nvCxnSpPr>
            <p:spPr>
              <a:xfrm>
                <a:off x="4868416" y="379742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/>
              <p:cNvCxnSpPr/>
              <p:nvPr/>
            </p:nvCxnSpPr>
            <p:spPr>
              <a:xfrm>
                <a:off x="4868416" y="408545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>
                <a:off x="4868416" y="437348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/>
              <p:cNvCxnSpPr/>
              <p:nvPr/>
            </p:nvCxnSpPr>
            <p:spPr>
              <a:xfrm>
                <a:off x="4868416" y="466152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/>
              <p:cNvCxnSpPr/>
              <p:nvPr/>
            </p:nvCxnSpPr>
            <p:spPr>
              <a:xfrm>
                <a:off x="4868416" y="494955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Connector 109"/>
              <p:cNvCxnSpPr/>
              <p:nvPr/>
            </p:nvCxnSpPr>
            <p:spPr>
              <a:xfrm>
                <a:off x="4868416" y="523758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Connector 110"/>
              <p:cNvCxnSpPr/>
              <p:nvPr/>
            </p:nvCxnSpPr>
            <p:spPr>
              <a:xfrm>
                <a:off x="4868416" y="552561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111"/>
              <p:cNvCxnSpPr/>
              <p:nvPr/>
            </p:nvCxnSpPr>
            <p:spPr>
              <a:xfrm>
                <a:off x="4868416" y="581364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/>
              <p:cNvCxnSpPr/>
              <p:nvPr/>
            </p:nvCxnSpPr>
            <p:spPr>
              <a:xfrm>
                <a:off x="4868416" y="610168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/>
              <p:cNvCxnSpPr/>
              <p:nvPr/>
            </p:nvCxnSpPr>
            <p:spPr>
              <a:xfrm>
                <a:off x="4868416" y="638971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7" name="Straight Connector 36"/>
            <p:cNvCxnSpPr/>
            <p:nvPr/>
          </p:nvCxnSpPr>
          <p:spPr>
            <a:xfrm rot="5400000">
              <a:off x="7596336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5400000">
              <a:off x="7308304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5400000">
              <a:off x="7020272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5400000">
              <a:off x="6732240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6444208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6156176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5868144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5580112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5292080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5400000">
              <a:off x="5004048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5400000">
              <a:off x="4716016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5400000">
              <a:off x="8172400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5400000">
              <a:off x="7884368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Box 49"/>
            <p:cNvSpPr txBox="1"/>
            <p:nvPr/>
          </p:nvSpPr>
          <p:spPr>
            <a:xfrm>
              <a:off x="4932040" y="338187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932040" y="309387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932040" y="107787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932040" y="1338519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932040" y="165387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932040" y="195273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56" name="TextBox 55"/>
            <p:cNvSpPr txBox="1"/>
            <p:nvPr/>
          </p:nvSpPr>
          <p:spPr>
            <a:xfrm rot="10800000" flipV="1">
              <a:off x="4932040" y="223339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4932040" y="2490647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932040" y="280587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5004048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5292080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730830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7020272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6732240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6444208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65" name="TextBox 64"/>
            <p:cNvSpPr txBox="1"/>
            <p:nvPr/>
          </p:nvSpPr>
          <p:spPr>
            <a:xfrm rot="10800000" flipV="1">
              <a:off x="6156176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86814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5580112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7848000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11</a:t>
              </a:r>
              <a:endParaRPr lang="en-GB" sz="14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560000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dirty="0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8172400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12</a:t>
              </a:r>
              <a:endParaRPr lang="en-GB" sz="1400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42798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139952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2411760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298782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75" name="TextBox 74"/>
            <p:cNvSpPr txBox="1"/>
            <p:nvPr/>
          </p:nvSpPr>
          <p:spPr>
            <a:xfrm rot="10800000" flipV="1">
              <a:off x="3275856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563888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3851920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1763688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dirty="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118762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-12</a:t>
              </a:r>
              <a:endParaRPr lang="en-GB" sz="1400" dirty="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2699792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2123728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1475656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-11</a:t>
              </a:r>
              <a:endParaRPr lang="en-GB" sz="1400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442798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4427984" y="426571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427984" y="628193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427984" y="599390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427984" y="57058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4427984" y="5417840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89" name="TextBox 88"/>
            <p:cNvSpPr txBox="1"/>
            <p:nvPr/>
          </p:nvSpPr>
          <p:spPr>
            <a:xfrm rot="10800000" flipV="1">
              <a:off x="4427984" y="512980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4427984" y="484177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4427984" y="455374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4932040" y="789583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sz="1400" dirty="0"/>
            </a:p>
          </p:txBody>
        </p:sp>
        <p:cxnSp>
          <p:nvCxnSpPr>
            <p:cNvPr id="93" name="Straight Connector 92"/>
            <p:cNvCxnSpPr/>
            <p:nvPr/>
          </p:nvCxnSpPr>
          <p:spPr>
            <a:xfrm>
              <a:off x="4716016" y="69269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716016" y="95334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TextBox 94"/>
            <p:cNvSpPr txBox="1"/>
            <p:nvPr/>
          </p:nvSpPr>
          <p:spPr>
            <a:xfrm>
              <a:off x="4932040" y="528935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11</a:t>
              </a:r>
              <a:endParaRPr lang="en-GB" sz="1400" dirty="0"/>
            </a:p>
          </p:txBody>
        </p:sp>
        <p:cxnSp>
          <p:nvCxnSpPr>
            <p:cNvPr id="96" name="Straight Connector 95"/>
            <p:cNvCxnSpPr/>
            <p:nvPr/>
          </p:nvCxnSpPr>
          <p:spPr>
            <a:xfrm>
              <a:off x="4716016" y="404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TextBox 96"/>
            <p:cNvSpPr txBox="1"/>
            <p:nvPr/>
          </p:nvSpPr>
          <p:spPr>
            <a:xfrm>
              <a:off x="4932040" y="26064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12</a:t>
              </a:r>
              <a:endParaRPr lang="en-GB" sz="1400" dirty="0"/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99592" y="391331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-13</a:t>
              </a:r>
              <a:endParaRPr lang="en-GB" sz="1400" dirty="0"/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539552" y="391331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-14</a:t>
              </a:r>
              <a:endParaRPr lang="en-GB" sz="1400" dirty="0"/>
            </a:p>
          </p:txBody>
        </p:sp>
        <p:cxnSp>
          <p:nvCxnSpPr>
            <p:cNvPr id="100" name="Straight Connector 99"/>
            <p:cNvCxnSpPr/>
            <p:nvPr/>
          </p:nvCxnSpPr>
          <p:spPr>
            <a:xfrm rot="5400000">
              <a:off x="395536" y="3834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 rot="5400000">
              <a:off x="683568" y="3834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5" name="Straight Connector 114"/>
          <p:cNvCxnSpPr/>
          <p:nvPr/>
        </p:nvCxnSpPr>
        <p:spPr>
          <a:xfrm>
            <a:off x="3707904" y="3789040"/>
            <a:ext cx="0" cy="25922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6588224" y="3068960"/>
            <a:ext cx="0" cy="129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>
            <a:off x="5148064" y="3501008"/>
            <a:ext cx="0" cy="129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Flowchart: Delay 118"/>
          <p:cNvSpPr/>
          <p:nvPr/>
        </p:nvSpPr>
        <p:spPr>
          <a:xfrm rot="16200000">
            <a:off x="3707904" y="357301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Flowchart: Delay 119"/>
          <p:cNvSpPr/>
          <p:nvPr/>
        </p:nvSpPr>
        <p:spPr>
          <a:xfrm rot="16200000">
            <a:off x="3995936" y="357301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Flowchart: Delay 120"/>
          <p:cNvSpPr/>
          <p:nvPr/>
        </p:nvSpPr>
        <p:spPr>
          <a:xfrm rot="16200000">
            <a:off x="4283968" y="357301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Flowchart: Delay 121"/>
          <p:cNvSpPr/>
          <p:nvPr/>
        </p:nvSpPr>
        <p:spPr>
          <a:xfrm rot="16200000">
            <a:off x="4572000" y="357301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Flowchart: Delay 122"/>
          <p:cNvSpPr/>
          <p:nvPr/>
        </p:nvSpPr>
        <p:spPr>
          <a:xfrm rot="16200000">
            <a:off x="4860032" y="357301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Flowchart: Delay 123"/>
          <p:cNvSpPr/>
          <p:nvPr/>
        </p:nvSpPr>
        <p:spPr>
          <a:xfrm rot="16200000">
            <a:off x="5148064" y="357301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Flowchart: Delay 124"/>
          <p:cNvSpPr/>
          <p:nvPr/>
        </p:nvSpPr>
        <p:spPr>
          <a:xfrm rot="16200000">
            <a:off x="5436096" y="357301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Flowchart: Delay 125"/>
          <p:cNvSpPr/>
          <p:nvPr/>
        </p:nvSpPr>
        <p:spPr>
          <a:xfrm rot="16200000">
            <a:off x="5724128" y="357301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Flowchart: Delay 126"/>
          <p:cNvSpPr/>
          <p:nvPr/>
        </p:nvSpPr>
        <p:spPr>
          <a:xfrm rot="16200000">
            <a:off x="6012160" y="357301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Flowchart: Delay 127"/>
          <p:cNvSpPr/>
          <p:nvPr/>
        </p:nvSpPr>
        <p:spPr>
          <a:xfrm rot="16200000">
            <a:off x="6300192" y="3573016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TextBox 128"/>
          <p:cNvSpPr txBox="1"/>
          <p:nvPr/>
        </p:nvSpPr>
        <p:spPr>
          <a:xfrm>
            <a:off x="323528" y="76470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Half of 10 = 5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323528" y="260648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10 jumps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323528" y="1340768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5 jumps across = 1 on the </a:t>
            </a:r>
            <a:r>
              <a:rPr lang="en-GB" sz="2000" b="1" i="1" dirty="0" smtClean="0">
                <a:solidFill>
                  <a:srgbClr val="FF0000"/>
                </a:solidFill>
              </a:rPr>
              <a:t>x</a:t>
            </a:r>
            <a:r>
              <a:rPr lang="en-GB" sz="2000" b="1" dirty="0" smtClean="0">
                <a:solidFill>
                  <a:srgbClr val="FF0000"/>
                </a:solidFill>
              </a:rPr>
              <a:t> axis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436096" y="465313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133" name="TextBox 132"/>
          <p:cNvSpPr txBox="1"/>
          <p:nvPr/>
        </p:nvSpPr>
        <p:spPr>
          <a:xfrm>
            <a:off x="5580112" y="4653136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1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69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/>
      <p:bldP spid="130" grpId="0"/>
      <p:bldP spid="131" grpId="0"/>
      <p:bldP spid="1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Diamond 210"/>
          <p:cNvSpPr/>
          <p:nvPr/>
        </p:nvSpPr>
        <p:spPr>
          <a:xfrm>
            <a:off x="827584" y="404664"/>
            <a:ext cx="5760640" cy="5760000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TextBox 211"/>
          <p:cNvSpPr txBox="1"/>
          <p:nvPr/>
        </p:nvSpPr>
        <p:spPr>
          <a:xfrm>
            <a:off x="179512" y="263691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(-14,2)</a:t>
            </a:r>
            <a:endParaRPr lang="en-GB" sz="2400" dirty="0"/>
          </a:p>
        </p:txBody>
      </p:sp>
      <p:sp>
        <p:nvSpPr>
          <p:cNvPr id="213" name="TextBox 212"/>
          <p:cNvSpPr txBox="1"/>
          <p:nvPr/>
        </p:nvSpPr>
        <p:spPr>
          <a:xfrm>
            <a:off x="6660232" y="306896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(6,2)</a:t>
            </a:r>
            <a:endParaRPr lang="en-GB" sz="2400" dirty="0"/>
          </a:p>
        </p:txBody>
      </p:sp>
      <p:sp>
        <p:nvSpPr>
          <p:cNvPr id="214" name="TextBox 213"/>
          <p:cNvSpPr txBox="1"/>
          <p:nvPr/>
        </p:nvSpPr>
        <p:spPr>
          <a:xfrm>
            <a:off x="2339752" y="609329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(-4,-8)</a:t>
            </a:r>
            <a:endParaRPr lang="en-GB" sz="2400" dirty="0"/>
          </a:p>
        </p:txBody>
      </p:sp>
      <p:sp>
        <p:nvSpPr>
          <p:cNvPr id="215" name="TextBox 214"/>
          <p:cNvSpPr txBox="1"/>
          <p:nvPr/>
        </p:nvSpPr>
        <p:spPr>
          <a:xfrm>
            <a:off x="2555776" y="11663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(-4,12)</a:t>
            </a:r>
            <a:endParaRPr lang="en-GB" sz="2400" dirty="0"/>
          </a:p>
        </p:txBody>
      </p:sp>
      <p:sp>
        <p:nvSpPr>
          <p:cNvPr id="216" name="Oval 215"/>
          <p:cNvSpPr/>
          <p:nvPr/>
        </p:nvSpPr>
        <p:spPr>
          <a:xfrm>
            <a:off x="5004048" y="4536000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TextBox 216"/>
          <p:cNvSpPr txBox="1"/>
          <p:nvPr/>
        </p:nvSpPr>
        <p:spPr>
          <a:xfrm>
            <a:off x="3563888" y="5661248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</a:t>
            </a:r>
            <a:endParaRPr lang="en-GB" dirty="0"/>
          </a:p>
        </p:txBody>
      </p:sp>
      <p:sp>
        <p:nvSpPr>
          <p:cNvPr id="218" name="Rectangle 217"/>
          <p:cNvSpPr/>
          <p:nvPr/>
        </p:nvSpPr>
        <p:spPr>
          <a:xfrm>
            <a:off x="6156176" y="3068960"/>
            <a:ext cx="3241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/>
              <a:t>B</a:t>
            </a:r>
          </a:p>
        </p:txBody>
      </p:sp>
      <p:sp>
        <p:nvSpPr>
          <p:cNvPr id="221" name="TextBox 220"/>
          <p:cNvSpPr txBox="1"/>
          <p:nvPr/>
        </p:nvSpPr>
        <p:spPr>
          <a:xfrm>
            <a:off x="5436096" y="465313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251520" y="116632"/>
            <a:ext cx="8568952" cy="6597352"/>
            <a:chOff x="251520" y="116632"/>
            <a:chExt cx="8568952" cy="6597352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4860032" y="116632"/>
              <a:ext cx="0" cy="659735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251520" y="3833664"/>
              <a:ext cx="842493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716016" y="124137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4716016" y="152940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4716016" y="181744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4716016" y="210547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4716016" y="239350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716016" y="268153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4716016" y="296956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4716016" y="32576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4716016" y="354563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4716016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4716016" y="412169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716016" y="440972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4716016" y="469776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4716016" y="49857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4716016" y="527382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4716016" y="55618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4716016" y="584988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716016" y="613792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4716016" y="642595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4716016" y="642595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Group 164"/>
            <p:cNvGrpSpPr/>
            <p:nvPr/>
          </p:nvGrpSpPr>
          <p:grpSpPr>
            <a:xfrm rot="5400000">
              <a:off x="2699792" y="2105472"/>
              <a:ext cx="288032" cy="3456384"/>
              <a:chOff x="4868416" y="2933328"/>
              <a:chExt cx="288032" cy="3456384"/>
            </a:xfrm>
          </p:grpSpPr>
          <p:cxnSp>
            <p:nvCxnSpPr>
              <p:cNvPr id="103" name="Straight Connector 102"/>
              <p:cNvCxnSpPr/>
              <p:nvPr/>
            </p:nvCxnSpPr>
            <p:spPr>
              <a:xfrm>
                <a:off x="4868416" y="293332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/>
              <p:cNvCxnSpPr/>
              <p:nvPr/>
            </p:nvCxnSpPr>
            <p:spPr>
              <a:xfrm>
                <a:off x="4868416" y="322136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/>
              <p:cNvCxnSpPr/>
              <p:nvPr/>
            </p:nvCxnSpPr>
            <p:spPr>
              <a:xfrm>
                <a:off x="4868416" y="350939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/>
              <p:cNvCxnSpPr/>
              <p:nvPr/>
            </p:nvCxnSpPr>
            <p:spPr>
              <a:xfrm>
                <a:off x="4868416" y="379742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/>
              <p:cNvCxnSpPr/>
              <p:nvPr/>
            </p:nvCxnSpPr>
            <p:spPr>
              <a:xfrm>
                <a:off x="4868416" y="408545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/>
              <p:cNvCxnSpPr/>
              <p:nvPr/>
            </p:nvCxnSpPr>
            <p:spPr>
              <a:xfrm>
                <a:off x="4868416" y="437348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/>
              <p:cNvCxnSpPr/>
              <p:nvPr/>
            </p:nvCxnSpPr>
            <p:spPr>
              <a:xfrm>
                <a:off x="4868416" y="466152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Connector 109"/>
              <p:cNvCxnSpPr/>
              <p:nvPr/>
            </p:nvCxnSpPr>
            <p:spPr>
              <a:xfrm>
                <a:off x="4868416" y="494955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Connector 110"/>
              <p:cNvCxnSpPr/>
              <p:nvPr/>
            </p:nvCxnSpPr>
            <p:spPr>
              <a:xfrm>
                <a:off x="4868416" y="523758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111"/>
              <p:cNvCxnSpPr/>
              <p:nvPr/>
            </p:nvCxnSpPr>
            <p:spPr>
              <a:xfrm>
                <a:off x="4868416" y="552561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/>
              <p:cNvCxnSpPr/>
              <p:nvPr/>
            </p:nvCxnSpPr>
            <p:spPr>
              <a:xfrm>
                <a:off x="4868416" y="581364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/>
              <p:cNvCxnSpPr/>
              <p:nvPr/>
            </p:nvCxnSpPr>
            <p:spPr>
              <a:xfrm>
                <a:off x="4868416" y="610168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/>
              <p:cNvCxnSpPr/>
              <p:nvPr/>
            </p:nvCxnSpPr>
            <p:spPr>
              <a:xfrm>
                <a:off x="4868416" y="638971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8" name="Straight Connector 37"/>
            <p:cNvCxnSpPr/>
            <p:nvPr/>
          </p:nvCxnSpPr>
          <p:spPr>
            <a:xfrm rot="5400000">
              <a:off x="7596336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5400000">
              <a:off x="7308304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5400000">
              <a:off x="7020272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6732240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6444208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6156176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5868144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5580112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5400000">
              <a:off x="5292080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5400000">
              <a:off x="5004048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5400000">
              <a:off x="4716016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5400000">
              <a:off x="8172400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5400000">
              <a:off x="7884368" y="3833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4932040" y="338187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932040" y="309387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932040" y="107787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932040" y="1338519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932040" y="165387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932040" y="195273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57" name="TextBox 56"/>
            <p:cNvSpPr txBox="1"/>
            <p:nvPr/>
          </p:nvSpPr>
          <p:spPr>
            <a:xfrm rot="10800000" flipV="1">
              <a:off x="4932040" y="223339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932040" y="2490647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932040" y="280587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5004048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</a:t>
              </a:r>
              <a:endParaRPr lang="en-GB" sz="1400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5292080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2</a:t>
              </a:r>
              <a:endParaRPr lang="en-GB" sz="1400" dirty="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730830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9</a:t>
              </a:r>
              <a:endParaRPr lang="en-GB" sz="1400" dirty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7020272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8</a:t>
              </a:r>
              <a:endParaRPr lang="en-GB" sz="1400" dirty="0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6732240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7</a:t>
              </a:r>
              <a:endParaRPr lang="en-GB" sz="1400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6444208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6</a:t>
              </a:r>
              <a:endParaRPr lang="en-GB" sz="1400" dirty="0"/>
            </a:p>
          </p:txBody>
        </p:sp>
        <p:sp>
          <p:nvSpPr>
            <p:cNvPr id="66" name="TextBox 65"/>
            <p:cNvSpPr txBox="1"/>
            <p:nvPr/>
          </p:nvSpPr>
          <p:spPr>
            <a:xfrm rot="10800000" flipV="1">
              <a:off x="6156176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5</a:t>
              </a:r>
              <a:endParaRPr lang="en-GB" sz="1400" dirty="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586814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4</a:t>
              </a:r>
              <a:endParaRPr lang="en-GB" sz="1400" dirty="0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5580112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3</a:t>
              </a:r>
              <a:endParaRPr lang="en-GB" sz="14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48000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11</a:t>
              </a:r>
              <a:endParaRPr lang="en-GB" sz="1400" dirty="0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7560000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8172400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12</a:t>
              </a:r>
              <a:endParaRPr lang="en-GB" sz="1400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42798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139952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2411760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298782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76" name="TextBox 75"/>
            <p:cNvSpPr txBox="1"/>
            <p:nvPr/>
          </p:nvSpPr>
          <p:spPr>
            <a:xfrm rot="10800000" flipV="1">
              <a:off x="3275856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3563888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3851920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1763688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-10</a:t>
              </a:r>
              <a:endParaRPr lang="en-GB" dirty="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18762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-12</a:t>
              </a:r>
              <a:endParaRPr lang="en-GB" sz="1400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2699792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2123728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475656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-11</a:t>
              </a:r>
              <a:endParaRPr lang="en-GB" sz="1400" dirty="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4427984" y="39056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</a:t>
              </a:r>
              <a:endParaRPr lang="en-GB" sz="1400" dirty="0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4427984" y="426571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-2</a:t>
              </a:r>
              <a:endParaRPr lang="en-GB" sz="1400" dirty="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427984" y="628193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-9</a:t>
              </a:r>
              <a:endParaRPr lang="en-GB" sz="1400" dirty="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427984" y="599390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-8</a:t>
              </a:r>
              <a:endParaRPr lang="en-GB" sz="1400" dirty="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4427984" y="5705872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-7</a:t>
              </a:r>
              <a:endParaRPr lang="en-GB" sz="1400" dirty="0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4427984" y="5417840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-6</a:t>
              </a:r>
              <a:endParaRPr lang="en-GB" sz="1400" dirty="0"/>
            </a:p>
          </p:txBody>
        </p:sp>
        <p:sp>
          <p:nvSpPr>
            <p:cNvPr id="90" name="TextBox 89"/>
            <p:cNvSpPr txBox="1"/>
            <p:nvPr/>
          </p:nvSpPr>
          <p:spPr>
            <a:xfrm rot="10800000" flipV="1">
              <a:off x="4427984" y="512980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-5</a:t>
              </a:r>
              <a:endParaRPr lang="en-GB" sz="1400" dirty="0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4427984" y="484177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-4</a:t>
              </a:r>
              <a:endParaRPr lang="en-GB" sz="1400" dirty="0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4427984" y="455374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-3</a:t>
              </a:r>
              <a:endParaRPr lang="en-GB" sz="1400" dirty="0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4932040" y="789583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10</a:t>
              </a:r>
              <a:endParaRPr lang="en-GB" sz="1400" dirty="0"/>
            </a:p>
          </p:txBody>
        </p:sp>
        <p:cxnSp>
          <p:nvCxnSpPr>
            <p:cNvPr id="94" name="Straight Connector 93"/>
            <p:cNvCxnSpPr/>
            <p:nvPr/>
          </p:nvCxnSpPr>
          <p:spPr>
            <a:xfrm>
              <a:off x="4716016" y="69269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716016" y="95334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TextBox 95"/>
            <p:cNvSpPr txBox="1"/>
            <p:nvPr/>
          </p:nvSpPr>
          <p:spPr>
            <a:xfrm>
              <a:off x="4932040" y="528935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11</a:t>
              </a:r>
              <a:endParaRPr lang="en-GB" sz="1400" dirty="0"/>
            </a:p>
          </p:txBody>
        </p:sp>
        <p:cxnSp>
          <p:nvCxnSpPr>
            <p:cNvPr id="97" name="Straight Connector 96"/>
            <p:cNvCxnSpPr/>
            <p:nvPr/>
          </p:nvCxnSpPr>
          <p:spPr>
            <a:xfrm>
              <a:off x="4716016" y="404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TextBox 97"/>
            <p:cNvSpPr txBox="1"/>
            <p:nvPr/>
          </p:nvSpPr>
          <p:spPr>
            <a:xfrm>
              <a:off x="4932040" y="26064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12</a:t>
              </a:r>
              <a:endParaRPr lang="en-GB" sz="1400" dirty="0"/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99592" y="391331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-13</a:t>
              </a:r>
              <a:endParaRPr lang="en-GB" sz="1400" dirty="0"/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539552" y="3913311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-14</a:t>
              </a:r>
              <a:endParaRPr lang="en-GB" sz="1400" dirty="0"/>
            </a:p>
          </p:txBody>
        </p:sp>
        <p:cxnSp>
          <p:nvCxnSpPr>
            <p:cNvPr id="101" name="Straight Connector 100"/>
            <p:cNvCxnSpPr/>
            <p:nvPr/>
          </p:nvCxnSpPr>
          <p:spPr>
            <a:xfrm rot="5400000">
              <a:off x="395536" y="3834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>
              <a:off x="683568" y="3834000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6" name="TextBox 115"/>
          <p:cNvSpPr txBox="1"/>
          <p:nvPr/>
        </p:nvSpPr>
        <p:spPr>
          <a:xfrm>
            <a:off x="5580112" y="4653136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1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7236296" y="522920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Half of 10 = 5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7452320" y="4869160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10 jumps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6876256" y="5733256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5 jumps down= -3 on the </a:t>
            </a:r>
            <a:r>
              <a:rPr lang="en-GB" sz="2000" b="1" i="1" dirty="0" smtClean="0">
                <a:solidFill>
                  <a:srgbClr val="00B050"/>
                </a:solidFill>
              </a:rPr>
              <a:t>Y</a:t>
            </a:r>
            <a:r>
              <a:rPr lang="en-GB" sz="2000" b="1" dirty="0" smtClean="0">
                <a:solidFill>
                  <a:srgbClr val="00B050"/>
                </a:solidFill>
              </a:rPr>
              <a:t> axis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20" name="Flowchart: Delay 119"/>
          <p:cNvSpPr/>
          <p:nvPr/>
        </p:nvSpPr>
        <p:spPr>
          <a:xfrm>
            <a:off x="4860000" y="3284984"/>
            <a:ext cx="288032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1" name="Straight Connector 120"/>
          <p:cNvCxnSpPr>
            <a:endCxn id="211" idx="3"/>
          </p:cNvCxnSpPr>
          <p:nvPr/>
        </p:nvCxnSpPr>
        <p:spPr>
          <a:xfrm flipV="1">
            <a:off x="4860032" y="3284664"/>
            <a:ext cx="1728192" cy="32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>
            <a:endCxn id="87" idx="3"/>
          </p:cNvCxnSpPr>
          <p:nvPr/>
        </p:nvCxnSpPr>
        <p:spPr>
          <a:xfrm flipV="1">
            <a:off x="3707904" y="6147793"/>
            <a:ext cx="1368152" cy="17511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Flowchart: Delay 128"/>
          <p:cNvSpPr/>
          <p:nvPr/>
        </p:nvSpPr>
        <p:spPr>
          <a:xfrm>
            <a:off x="4860032" y="3573016"/>
            <a:ext cx="288032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Flowchart: Delay 129"/>
          <p:cNvSpPr/>
          <p:nvPr/>
        </p:nvSpPr>
        <p:spPr>
          <a:xfrm>
            <a:off x="4860032" y="3861048"/>
            <a:ext cx="288032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Flowchart: Delay 130"/>
          <p:cNvSpPr/>
          <p:nvPr/>
        </p:nvSpPr>
        <p:spPr>
          <a:xfrm>
            <a:off x="4860032" y="4140000"/>
            <a:ext cx="288032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Flowchart: Delay 131"/>
          <p:cNvSpPr/>
          <p:nvPr/>
        </p:nvSpPr>
        <p:spPr>
          <a:xfrm>
            <a:off x="4860032" y="4428000"/>
            <a:ext cx="288032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Flowchart: Delay 132"/>
          <p:cNvSpPr/>
          <p:nvPr/>
        </p:nvSpPr>
        <p:spPr>
          <a:xfrm>
            <a:off x="4860032" y="4689168"/>
            <a:ext cx="288032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Flowchart: Delay 133"/>
          <p:cNvSpPr/>
          <p:nvPr/>
        </p:nvSpPr>
        <p:spPr>
          <a:xfrm>
            <a:off x="4860032" y="5004000"/>
            <a:ext cx="288032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Flowchart: Delay 134"/>
          <p:cNvSpPr/>
          <p:nvPr/>
        </p:nvSpPr>
        <p:spPr>
          <a:xfrm>
            <a:off x="4860032" y="5292000"/>
            <a:ext cx="288032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Flowchart: Delay 135"/>
          <p:cNvSpPr/>
          <p:nvPr/>
        </p:nvSpPr>
        <p:spPr>
          <a:xfrm>
            <a:off x="4860032" y="5580000"/>
            <a:ext cx="288032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Flowchart: Delay 136"/>
          <p:cNvSpPr/>
          <p:nvPr/>
        </p:nvSpPr>
        <p:spPr>
          <a:xfrm>
            <a:off x="4860032" y="5841296"/>
            <a:ext cx="288032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8" name="Straight Connector 137"/>
          <p:cNvCxnSpPr/>
          <p:nvPr/>
        </p:nvCxnSpPr>
        <p:spPr>
          <a:xfrm>
            <a:off x="4139952" y="4725144"/>
            <a:ext cx="1080120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TextBox 138"/>
          <p:cNvSpPr txBox="1"/>
          <p:nvPr/>
        </p:nvSpPr>
        <p:spPr>
          <a:xfrm>
            <a:off x="5940152" y="4653136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-3</a:t>
            </a:r>
            <a:endParaRPr lang="en-GB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69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/>
      <p:bldP spid="118" grpId="0"/>
      <p:bldP spid="119" grpId="0"/>
      <p:bldP spid="120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323528" y="476672"/>
            <a:ext cx="8424936" cy="597666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341407" y="2967335"/>
            <a:ext cx="64611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QUESTION NUMBER 4</a:t>
            </a:r>
            <a:endParaRPr lang="en-US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140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 flipH="1">
            <a:off x="395536" y="4221088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2771800" y="332656"/>
            <a:ext cx="2880320" cy="5832648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547664" y="292494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(-17,4)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5724128" y="2924944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(3,4)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987824" y="587727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(-7,-14)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2771800" y="40466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(-7,22)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5940152" y="260648"/>
            <a:ext cx="2952328" cy="1569660"/>
          </a:xfrm>
          <a:prstGeom prst="wedgeRectCallout">
            <a:avLst>
              <a:gd name="adj1" fmla="val 46824"/>
              <a:gd name="adj2" fmla="val 100318"/>
            </a:avLst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What are the coordinates of </a:t>
            </a:r>
            <a:r>
              <a:rPr lang="en-GB" sz="2400" dirty="0" smtClean="0"/>
              <a:t>the point midway between A and B?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4067944" y="5549170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771800" y="3028890"/>
            <a:ext cx="3241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/>
              <a:t>B</a:t>
            </a:r>
          </a:p>
        </p:txBody>
      </p:sp>
      <p:sp>
        <p:nvSpPr>
          <p:cNvPr id="12" name="Oval 11"/>
          <p:cNvSpPr/>
          <p:nvPr/>
        </p:nvSpPr>
        <p:spPr>
          <a:xfrm>
            <a:off x="3347864" y="4581128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267744" y="472514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>
            <a:off x="2771800" y="332656"/>
            <a:ext cx="2880320" cy="5832648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" name="Straight Connector 1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 flipH="1">
            <a:off x="395536" y="4221088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547664" y="292494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(-17,4)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5724128" y="2924944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(3,4)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987824" y="587727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(-7,-14)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2771800" y="40466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(-7,22)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4067944" y="5549170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771800" y="3028890"/>
            <a:ext cx="3241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/>
              <a:t>B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67744" y="472514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771800" y="3140968"/>
            <a:ext cx="0" cy="115212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211960" y="4149080"/>
            <a:ext cx="0" cy="201608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lowchart: Delay 18"/>
          <p:cNvSpPr/>
          <p:nvPr/>
        </p:nvSpPr>
        <p:spPr>
          <a:xfrm rot="16200000">
            <a:off x="3239852" y="3248980"/>
            <a:ext cx="504056" cy="1440160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3275856" y="378904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+10</a:t>
            </a:r>
            <a:endParaRPr lang="en-GB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2555776" y="429309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-17</a:t>
            </a:r>
            <a:endParaRPr lang="en-GB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4283968" y="414908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-7</a:t>
            </a:r>
            <a:endParaRPr lang="en-GB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323528" y="76470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Half of 10 = 5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23528" y="260648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10 jumps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3528" y="1340768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5 jumps across = -12 on the </a:t>
            </a:r>
            <a:r>
              <a:rPr lang="en-GB" sz="2000" b="1" i="1" dirty="0" smtClean="0">
                <a:solidFill>
                  <a:srgbClr val="FF0000"/>
                </a:solidFill>
              </a:rPr>
              <a:t>x</a:t>
            </a:r>
            <a:r>
              <a:rPr lang="en-GB" sz="2000" b="1" dirty="0" smtClean="0">
                <a:solidFill>
                  <a:srgbClr val="FF0000"/>
                </a:solidFill>
              </a:rPr>
              <a:t> axis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339752" y="4725144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-12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347864" y="4581128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3491880" y="3429000"/>
            <a:ext cx="0" cy="1296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/>
      <p:bldP spid="25" grpId="0"/>
      <p:bldP spid="26" grpId="0"/>
      <p:bldP spid="29" grpId="0"/>
      <p:bldP spid="30" grpId="0"/>
      <p:bldP spid="31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>
            <a:off x="2771800" y="332656"/>
            <a:ext cx="2880320" cy="5832648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" name="Straight Connector 1"/>
          <p:cNvCxnSpPr/>
          <p:nvPr/>
        </p:nvCxnSpPr>
        <p:spPr>
          <a:xfrm>
            <a:off x="4860032" y="72008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 flipH="1">
            <a:off x="395536" y="4221088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547664" y="292494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(-17,4)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5724128" y="2924944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(3,4)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987824" y="587727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(-7,-14)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2771800" y="40466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(-7,22)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4067944" y="5549170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771800" y="3028890"/>
            <a:ext cx="3241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/>
              <a:t>B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67744" y="472514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(__,__)</a:t>
            </a:r>
            <a:endParaRPr lang="en-GB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2339752" y="4725144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-12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36296" y="522920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Half of 18 = 9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452320" y="4869160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18 jumps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76256" y="5733256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B050"/>
                </a:solidFill>
              </a:rPr>
              <a:t>9</a:t>
            </a:r>
            <a:r>
              <a:rPr lang="en-GB" sz="2000" b="1" dirty="0" smtClean="0">
                <a:solidFill>
                  <a:srgbClr val="00B050"/>
                </a:solidFill>
              </a:rPr>
              <a:t> jumps down = -5 on the </a:t>
            </a:r>
            <a:r>
              <a:rPr lang="en-GB" sz="2000" b="1" i="1" dirty="0" smtClean="0">
                <a:solidFill>
                  <a:srgbClr val="00B050"/>
                </a:solidFill>
              </a:rPr>
              <a:t>Y</a:t>
            </a:r>
            <a:r>
              <a:rPr lang="en-GB" sz="2000" b="1" dirty="0" smtClean="0">
                <a:solidFill>
                  <a:srgbClr val="00B050"/>
                </a:solidFill>
              </a:rPr>
              <a:t> axis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18" name="Flowchart: Delay 17"/>
          <p:cNvSpPr/>
          <p:nvPr/>
        </p:nvSpPr>
        <p:spPr>
          <a:xfrm>
            <a:off x="4860032" y="3212976"/>
            <a:ext cx="360040" cy="100811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2699792" y="3212976"/>
            <a:ext cx="2160240" cy="32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3995936" y="6165304"/>
            <a:ext cx="864096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71800" y="4725144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-5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 flipH="1">
            <a:off x="4572000" y="321297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4</a:t>
            </a:r>
            <a:endParaRPr lang="en-GB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4427984" y="616530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-14</a:t>
            </a:r>
            <a:endParaRPr lang="en-GB" b="1" dirty="0"/>
          </a:p>
        </p:txBody>
      </p:sp>
      <p:sp>
        <p:nvSpPr>
          <p:cNvPr id="27" name="Flowchart: Delay 26"/>
          <p:cNvSpPr/>
          <p:nvPr/>
        </p:nvSpPr>
        <p:spPr>
          <a:xfrm>
            <a:off x="4860032" y="4221088"/>
            <a:ext cx="432048" cy="1944216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4788024" y="500388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+14</a:t>
            </a:r>
            <a:endParaRPr lang="en-GB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4788024" y="350100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+4</a:t>
            </a:r>
            <a:endParaRPr lang="en-GB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7380312" y="4509120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14 + 4 = 18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31" name="Oval 30"/>
          <p:cNvSpPr/>
          <p:nvPr/>
        </p:nvSpPr>
        <p:spPr>
          <a:xfrm>
            <a:off x="3347864" y="4581128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>
            <a:off x="3635896" y="4725144"/>
            <a:ext cx="1224136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 animBg="1"/>
      <p:bldP spid="22" grpId="0"/>
      <p:bldP spid="24" grpId="0"/>
      <p:bldP spid="26" grpId="0"/>
      <p:bldP spid="27" grpId="0" animBg="1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323528" y="476672"/>
            <a:ext cx="8424936" cy="597666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341407" y="2967335"/>
            <a:ext cx="64611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QUESTION NUMBER 5</a:t>
            </a:r>
            <a:endParaRPr lang="en-US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140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>
            <a:off x="4716016" y="188640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3851920" y="404664"/>
            <a:ext cx="4320480" cy="41764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915816" y="36459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(-3,16)</a:t>
            </a:r>
            <a:endParaRPr lang="en-GB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3059832" y="422108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(-3,1)</a:t>
            </a:r>
            <a:endParaRPr lang="en-GB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8244408" y="414908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(12,1)</a:t>
            </a:r>
            <a:endParaRPr lang="en-GB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8172400" y="40466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(12,16)</a:t>
            </a:r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7812360" y="404664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3851920" y="4149080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</a:t>
            </a:r>
            <a:endParaRPr lang="en-GB" dirty="0"/>
          </a:p>
        </p:txBody>
      </p:sp>
      <p:cxnSp>
        <p:nvCxnSpPr>
          <p:cNvPr id="16" name="Straight Connector 15"/>
          <p:cNvCxnSpPr/>
          <p:nvPr/>
        </p:nvCxnSpPr>
        <p:spPr>
          <a:xfrm flipH="1" flipV="1">
            <a:off x="827584" y="4869144"/>
            <a:ext cx="781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ular Callout 16"/>
          <p:cNvSpPr/>
          <p:nvPr/>
        </p:nvSpPr>
        <p:spPr>
          <a:xfrm>
            <a:off x="251520" y="1196752"/>
            <a:ext cx="2592288" cy="2592288"/>
          </a:xfrm>
          <a:prstGeom prst="wedgeRectCallout">
            <a:avLst>
              <a:gd name="adj1" fmla="val -38181"/>
              <a:gd name="adj2" fmla="val 7695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If this shape is moved (without rotating or changing size) so point A is now at (7,10), what </a:t>
            </a:r>
            <a:r>
              <a:rPr lang="en-GB" sz="2000" dirty="0" smtClean="0">
                <a:solidFill>
                  <a:schemeClr val="tx1"/>
                </a:solidFill>
              </a:rPr>
              <a:t>would </a:t>
            </a:r>
            <a:r>
              <a:rPr lang="en-GB" sz="2000" dirty="0">
                <a:solidFill>
                  <a:schemeClr val="tx1"/>
                </a:solidFill>
              </a:rPr>
              <a:t>the new coordinates of point B be?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9552" y="5661248"/>
            <a:ext cx="158417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000" dirty="0" smtClean="0"/>
              <a:t> New point B</a:t>
            </a:r>
          </a:p>
          <a:p>
            <a:pPr algn="ctr"/>
            <a:r>
              <a:rPr lang="en-GB" sz="2000" dirty="0" smtClean="0"/>
              <a:t>  (__,__)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Rectangle 131"/>
          <p:cNvSpPr/>
          <p:nvPr/>
        </p:nvSpPr>
        <p:spPr>
          <a:xfrm>
            <a:off x="3851920" y="404664"/>
            <a:ext cx="4320480" cy="41764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TextBox 132"/>
          <p:cNvSpPr txBox="1"/>
          <p:nvPr/>
        </p:nvSpPr>
        <p:spPr>
          <a:xfrm>
            <a:off x="2915816" y="36459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(-3,16)</a:t>
            </a:r>
            <a:endParaRPr lang="en-GB" sz="2000" dirty="0"/>
          </a:p>
        </p:txBody>
      </p:sp>
      <p:grpSp>
        <p:nvGrpSpPr>
          <p:cNvPr id="131" name="Group 130"/>
          <p:cNvGrpSpPr/>
          <p:nvPr/>
        </p:nvGrpSpPr>
        <p:grpSpPr>
          <a:xfrm>
            <a:off x="827584" y="188640"/>
            <a:ext cx="7848872" cy="6597352"/>
            <a:chOff x="827584" y="188640"/>
            <a:chExt cx="7848872" cy="6597352"/>
          </a:xfrm>
        </p:grpSpPr>
        <p:grpSp>
          <p:nvGrpSpPr>
            <p:cNvPr id="2" name="Group 1"/>
            <p:cNvGrpSpPr/>
            <p:nvPr/>
          </p:nvGrpSpPr>
          <p:grpSpPr>
            <a:xfrm>
              <a:off x="827584" y="188640"/>
              <a:ext cx="7848872" cy="6597352"/>
              <a:chOff x="971600" y="-846840"/>
              <a:chExt cx="7848872" cy="6597352"/>
            </a:xfrm>
          </p:grpSpPr>
          <p:cxnSp>
            <p:nvCxnSpPr>
              <p:cNvPr id="3" name="Straight Connector 2"/>
              <p:cNvCxnSpPr/>
              <p:nvPr/>
            </p:nvCxnSpPr>
            <p:spPr>
              <a:xfrm>
                <a:off x="4860032" y="-846840"/>
                <a:ext cx="0" cy="659735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Straight Connector 3"/>
              <p:cNvCxnSpPr/>
              <p:nvPr/>
            </p:nvCxnSpPr>
            <p:spPr>
              <a:xfrm flipH="1" flipV="1">
                <a:off x="971600" y="3833664"/>
                <a:ext cx="7812000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" name="Straight Connector 4"/>
              <p:cNvCxnSpPr/>
              <p:nvPr/>
            </p:nvCxnSpPr>
            <p:spPr>
              <a:xfrm>
                <a:off x="4716016" y="124137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Straight Connector 5"/>
              <p:cNvCxnSpPr/>
              <p:nvPr/>
            </p:nvCxnSpPr>
            <p:spPr>
              <a:xfrm>
                <a:off x="4716016" y="152940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Connector 6"/>
              <p:cNvCxnSpPr/>
              <p:nvPr/>
            </p:nvCxnSpPr>
            <p:spPr>
              <a:xfrm>
                <a:off x="4716016" y="181744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Straight Connector 7"/>
              <p:cNvCxnSpPr/>
              <p:nvPr/>
            </p:nvCxnSpPr>
            <p:spPr>
              <a:xfrm>
                <a:off x="4716016" y="210547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/>
              <p:cNvCxnSpPr/>
              <p:nvPr/>
            </p:nvCxnSpPr>
            <p:spPr>
              <a:xfrm>
                <a:off x="4716016" y="239350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/>
              <p:nvPr/>
            </p:nvCxnSpPr>
            <p:spPr>
              <a:xfrm>
                <a:off x="4716016" y="268153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4716016" y="296956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4716016" y="325760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4716016" y="354563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4716016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4716016" y="412169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>
                <a:off x="4716016" y="440972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>
                <a:off x="4716016" y="469776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4716016" y="498579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4716016" y="527382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>
                <a:off x="4716016" y="556185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4716016" y="15252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4716016" y="-9948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5" name="Group 164"/>
              <p:cNvGrpSpPr/>
              <p:nvPr/>
            </p:nvGrpSpPr>
            <p:grpSpPr>
              <a:xfrm rot="5400000">
                <a:off x="2843808" y="2249488"/>
                <a:ext cx="288032" cy="3168352"/>
                <a:chOff x="4868416" y="2933328"/>
                <a:chExt cx="288032" cy="3168352"/>
              </a:xfrm>
            </p:grpSpPr>
            <p:cxnSp>
              <p:nvCxnSpPr>
                <p:cNvPr id="91" name="Straight Connector 90"/>
                <p:cNvCxnSpPr/>
                <p:nvPr/>
              </p:nvCxnSpPr>
              <p:spPr>
                <a:xfrm>
                  <a:off x="4868416" y="2933328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" name="Straight Connector 91"/>
                <p:cNvCxnSpPr/>
                <p:nvPr/>
              </p:nvCxnSpPr>
              <p:spPr>
                <a:xfrm>
                  <a:off x="4868416" y="3221360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3" name="Straight Connector 92"/>
                <p:cNvCxnSpPr/>
                <p:nvPr/>
              </p:nvCxnSpPr>
              <p:spPr>
                <a:xfrm>
                  <a:off x="4868416" y="3509392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Straight Connector 93"/>
                <p:cNvCxnSpPr/>
                <p:nvPr/>
              </p:nvCxnSpPr>
              <p:spPr>
                <a:xfrm>
                  <a:off x="4868416" y="3797424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5" name="Straight Connector 94"/>
                <p:cNvCxnSpPr/>
                <p:nvPr/>
              </p:nvCxnSpPr>
              <p:spPr>
                <a:xfrm>
                  <a:off x="4868416" y="4085456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6" name="Straight Connector 95"/>
                <p:cNvCxnSpPr/>
                <p:nvPr/>
              </p:nvCxnSpPr>
              <p:spPr>
                <a:xfrm>
                  <a:off x="4868416" y="4373488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Straight Connector 96"/>
                <p:cNvCxnSpPr/>
                <p:nvPr/>
              </p:nvCxnSpPr>
              <p:spPr>
                <a:xfrm>
                  <a:off x="4868416" y="4661520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Straight Connector 97"/>
                <p:cNvCxnSpPr/>
                <p:nvPr/>
              </p:nvCxnSpPr>
              <p:spPr>
                <a:xfrm>
                  <a:off x="4868416" y="4949552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9" name="Straight Connector 98"/>
                <p:cNvCxnSpPr/>
                <p:nvPr/>
              </p:nvCxnSpPr>
              <p:spPr>
                <a:xfrm>
                  <a:off x="4868416" y="5237584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0" name="Straight Connector 99"/>
                <p:cNvCxnSpPr/>
                <p:nvPr/>
              </p:nvCxnSpPr>
              <p:spPr>
                <a:xfrm>
                  <a:off x="4868416" y="5525616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1" name="Straight Connector 100"/>
                <p:cNvCxnSpPr/>
                <p:nvPr/>
              </p:nvCxnSpPr>
              <p:spPr>
                <a:xfrm>
                  <a:off x="4868416" y="5813648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" name="Straight Connector 101"/>
                <p:cNvCxnSpPr/>
                <p:nvPr/>
              </p:nvCxnSpPr>
              <p:spPr>
                <a:xfrm>
                  <a:off x="4868416" y="6101680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6" name="Straight Connector 25"/>
              <p:cNvCxnSpPr/>
              <p:nvPr/>
            </p:nvCxnSpPr>
            <p:spPr>
              <a:xfrm rot="5400000">
                <a:off x="7596336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 rot="5400000">
                <a:off x="7308304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 rot="5400000">
                <a:off x="7020272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 rot="5400000">
                <a:off x="6732240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 rot="5400000">
                <a:off x="6444208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 rot="5400000">
                <a:off x="6156176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 rot="5400000">
                <a:off x="5868144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 rot="5400000">
                <a:off x="5580112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 rot="5400000">
                <a:off x="5292080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>
              <a:xfrm rot="5400000">
                <a:off x="5004048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>
              <a:xfrm rot="5400000">
                <a:off x="4716016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>
              <a:xfrm rot="5400000">
                <a:off x="8172400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>
              <a:xfrm rot="5400000">
                <a:off x="7884368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TextBox 38"/>
              <p:cNvSpPr txBox="1"/>
              <p:nvPr/>
            </p:nvSpPr>
            <p:spPr>
              <a:xfrm>
                <a:off x="4932040" y="3381871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</a:t>
                </a:r>
                <a:endParaRPr lang="en-GB" sz="1400" dirty="0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4932040" y="3093871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2</a:t>
                </a:r>
                <a:endParaRPr lang="en-GB" sz="1400" dirty="0"/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4932040" y="1077871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9</a:t>
                </a:r>
                <a:endParaRPr lang="en-GB" sz="1400" dirty="0"/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4932040" y="1338519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8</a:t>
                </a:r>
                <a:endParaRPr lang="en-GB" sz="1400" dirty="0"/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4932040" y="1653871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7</a:t>
                </a:r>
                <a:endParaRPr lang="en-GB" sz="1400" dirty="0"/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4932040" y="1952736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6</a:t>
                </a:r>
                <a:endParaRPr lang="en-GB" sz="1400" dirty="0"/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 rot="10800000" flipV="1">
                <a:off x="4932040" y="223339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5</a:t>
                </a:r>
                <a:endParaRPr lang="en-GB" sz="1400" dirty="0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4932040" y="2490647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4</a:t>
                </a:r>
                <a:endParaRPr lang="en-GB" sz="1400" dirty="0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4932040" y="2805871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3</a:t>
                </a:r>
                <a:endParaRPr lang="en-GB" sz="1400" dirty="0"/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5004048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</a:t>
                </a:r>
                <a:endParaRPr lang="en-GB" sz="1400" dirty="0"/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5292080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2</a:t>
                </a:r>
                <a:endParaRPr lang="en-GB" sz="1400" dirty="0"/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7308304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9</a:t>
                </a:r>
                <a:endParaRPr lang="en-GB" sz="1400" dirty="0"/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7020272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8</a:t>
                </a:r>
                <a:endParaRPr lang="en-GB" sz="1400" dirty="0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6732240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7</a:t>
                </a:r>
                <a:endParaRPr lang="en-GB" sz="1400" dirty="0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6444208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6</a:t>
                </a:r>
                <a:endParaRPr lang="en-GB" sz="1400" dirty="0"/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 rot="10800000" flipV="1">
                <a:off x="6156176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5</a:t>
                </a:r>
                <a:endParaRPr lang="en-GB" sz="1400" dirty="0"/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5868144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4</a:t>
                </a:r>
                <a:endParaRPr lang="en-GB" sz="1400" dirty="0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5580112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3</a:t>
                </a:r>
                <a:endParaRPr lang="en-GB" sz="1400" dirty="0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7848000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11</a:t>
                </a:r>
                <a:endParaRPr lang="en-GB" sz="1400" dirty="0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7560000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10</a:t>
                </a:r>
                <a:endParaRPr lang="en-GB" dirty="0"/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8172400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12</a:t>
                </a:r>
                <a:endParaRPr lang="en-GB" sz="1400" dirty="0"/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4427984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-1</a:t>
                </a:r>
                <a:endParaRPr lang="en-GB" sz="1400" dirty="0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4139952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-2</a:t>
                </a:r>
                <a:endParaRPr lang="en-GB" sz="1400" dirty="0"/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2411760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-8</a:t>
                </a:r>
                <a:endParaRPr lang="en-GB" sz="1400" dirty="0"/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2987824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-6</a:t>
                </a:r>
                <a:endParaRPr lang="en-GB" sz="1400" dirty="0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0800000" flipV="1">
                <a:off x="3275856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-5</a:t>
                </a:r>
                <a:endParaRPr lang="en-GB" sz="1400" dirty="0"/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3563888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-4</a:t>
                </a:r>
                <a:endParaRPr lang="en-GB" sz="1400" dirty="0"/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3851920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-3</a:t>
                </a:r>
                <a:endParaRPr lang="en-GB" sz="1400" dirty="0"/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1763688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-10</a:t>
                </a:r>
                <a:endParaRPr lang="en-GB" dirty="0"/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1187624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-12</a:t>
                </a:r>
                <a:endParaRPr lang="en-GB" sz="1400" dirty="0"/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2699792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-7</a:t>
                </a:r>
                <a:endParaRPr lang="en-GB" sz="1400" dirty="0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2123728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-9</a:t>
                </a:r>
                <a:endParaRPr lang="en-GB" sz="1400" dirty="0"/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1475656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-11</a:t>
                </a:r>
                <a:endParaRPr lang="en-GB" sz="1400" dirty="0"/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4427984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-1</a:t>
                </a:r>
                <a:endParaRPr lang="en-GB" sz="1400" dirty="0"/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4427984" y="426571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-2</a:t>
                </a:r>
                <a:endParaRPr lang="en-GB" sz="1400" dirty="0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4427984" y="5417840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-6</a:t>
                </a:r>
                <a:endParaRPr lang="en-GB" sz="1400" dirty="0"/>
              </a:p>
            </p:txBody>
          </p:sp>
          <p:sp>
            <p:nvSpPr>
              <p:cNvPr id="78" name="TextBox 77"/>
              <p:cNvSpPr txBox="1"/>
              <p:nvPr/>
            </p:nvSpPr>
            <p:spPr>
              <a:xfrm rot="10800000" flipV="1">
                <a:off x="4427984" y="5129808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-5</a:t>
                </a:r>
                <a:endParaRPr lang="en-GB" sz="1400" dirty="0"/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4427984" y="4841776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-4</a:t>
                </a:r>
                <a:endParaRPr lang="en-GB" sz="1400" dirty="0"/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4427984" y="4553744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-3</a:t>
                </a:r>
                <a:endParaRPr lang="en-GB" sz="1400" dirty="0"/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4932040" y="789583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10</a:t>
                </a:r>
                <a:endParaRPr lang="en-GB" sz="1400" dirty="0"/>
              </a:p>
            </p:txBody>
          </p:sp>
          <p:cxnSp>
            <p:nvCxnSpPr>
              <p:cNvPr id="82" name="Straight Connector 81"/>
              <p:cNvCxnSpPr/>
              <p:nvPr/>
            </p:nvCxnSpPr>
            <p:spPr>
              <a:xfrm>
                <a:off x="4716016" y="69269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4716016" y="95334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4" name="TextBox 83"/>
              <p:cNvSpPr txBox="1"/>
              <p:nvPr/>
            </p:nvSpPr>
            <p:spPr>
              <a:xfrm>
                <a:off x="4932040" y="528935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11</a:t>
                </a:r>
                <a:endParaRPr lang="en-GB" sz="1400" dirty="0"/>
              </a:p>
            </p:txBody>
          </p:sp>
          <p:cxnSp>
            <p:nvCxnSpPr>
              <p:cNvPr id="85" name="Straight Connector 84"/>
              <p:cNvCxnSpPr/>
              <p:nvPr/>
            </p:nvCxnSpPr>
            <p:spPr>
              <a:xfrm>
                <a:off x="4716016" y="404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6" name="TextBox 85"/>
              <p:cNvSpPr txBox="1"/>
              <p:nvPr/>
            </p:nvSpPr>
            <p:spPr>
              <a:xfrm>
                <a:off x="4932040" y="260648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12</a:t>
                </a:r>
                <a:endParaRPr lang="en-GB" sz="1400" dirty="0"/>
              </a:p>
            </p:txBody>
          </p:sp>
        </p:grpSp>
        <p:cxnSp>
          <p:nvCxnSpPr>
            <p:cNvPr id="117" name="Straight Connector 116"/>
            <p:cNvCxnSpPr/>
            <p:nvPr/>
          </p:nvCxnSpPr>
          <p:spPr>
            <a:xfrm>
              <a:off x="4572000" y="656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4572000" y="404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9" name="TextBox 118"/>
            <p:cNvSpPr txBox="1"/>
            <p:nvPr/>
          </p:nvSpPr>
          <p:spPr>
            <a:xfrm>
              <a:off x="4788024" y="105273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13</a:t>
              </a:r>
              <a:endParaRPr lang="en-GB" sz="1400" dirty="0"/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4788024" y="26064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16</a:t>
              </a:r>
              <a:endParaRPr lang="en-GB" sz="1400" dirty="0"/>
            </a:p>
          </p:txBody>
        </p:sp>
        <p:sp>
          <p:nvSpPr>
            <p:cNvPr id="121" name="TextBox 120"/>
            <p:cNvSpPr txBox="1"/>
            <p:nvPr/>
          </p:nvSpPr>
          <p:spPr>
            <a:xfrm>
              <a:off x="4788024" y="76470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14</a:t>
              </a:r>
              <a:endParaRPr lang="en-GB" sz="1400" dirty="0"/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4788024" y="528935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15</a:t>
              </a:r>
              <a:endParaRPr lang="en-GB" sz="1400" dirty="0"/>
            </a:p>
          </p:txBody>
        </p:sp>
      </p:grpSp>
      <p:sp>
        <p:nvSpPr>
          <p:cNvPr id="135" name="TextBox 134"/>
          <p:cNvSpPr txBox="1"/>
          <p:nvPr/>
        </p:nvSpPr>
        <p:spPr>
          <a:xfrm>
            <a:off x="3059832" y="422108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(-3,1)</a:t>
            </a:r>
            <a:endParaRPr lang="en-GB" sz="2000" dirty="0"/>
          </a:p>
        </p:txBody>
      </p:sp>
      <p:sp>
        <p:nvSpPr>
          <p:cNvPr id="136" name="TextBox 135"/>
          <p:cNvSpPr txBox="1"/>
          <p:nvPr/>
        </p:nvSpPr>
        <p:spPr>
          <a:xfrm>
            <a:off x="8244408" y="414908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(12,1)</a:t>
            </a:r>
            <a:endParaRPr lang="en-GB" sz="2000" dirty="0"/>
          </a:p>
        </p:txBody>
      </p:sp>
      <p:sp>
        <p:nvSpPr>
          <p:cNvPr id="137" name="TextBox 136"/>
          <p:cNvSpPr txBox="1"/>
          <p:nvPr/>
        </p:nvSpPr>
        <p:spPr>
          <a:xfrm>
            <a:off x="8172400" y="40466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(12,16)</a:t>
            </a:r>
            <a:endParaRPr lang="en-GB" sz="2000" dirty="0"/>
          </a:p>
        </p:txBody>
      </p:sp>
      <p:sp>
        <p:nvSpPr>
          <p:cNvPr id="138" name="TextBox 137"/>
          <p:cNvSpPr txBox="1"/>
          <p:nvPr/>
        </p:nvSpPr>
        <p:spPr>
          <a:xfrm>
            <a:off x="7812360" y="404664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</a:t>
            </a:r>
            <a:endParaRPr lang="en-GB" dirty="0"/>
          </a:p>
        </p:txBody>
      </p:sp>
      <p:sp>
        <p:nvSpPr>
          <p:cNvPr id="139" name="TextBox 138"/>
          <p:cNvSpPr txBox="1"/>
          <p:nvPr/>
        </p:nvSpPr>
        <p:spPr>
          <a:xfrm>
            <a:off x="3851920" y="4149080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</a:t>
            </a:r>
            <a:endParaRPr lang="en-GB" dirty="0"/>
          </a:p>
        </p:txBody>
      </p:sp>
      <p:sp>
        <p:nvSpPr>
          <p:cNvPr id="140" name="TextBox 139"/>
          <p:cNvSpPr txBox="1"/>
          <p:nvPr/>
        </p:nvSpPr>
        <p:spPr>
          <a:xfrm>
            <a:off x="539552" y="5661248"/>
            <a:ext cx="158417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000" dirty="0" smtClean="0"/>
              <a:t> New point B</a:t>
            </a:r>
          </a:p>
          <a:p>
            <a:pPr algn="ctr"/>
            <a:r>
              <a:rPr lang="en-GB" sz="2000" dirty="0" smtClean="0"/>
              <a:t>  (__,__)</a:t>
            </a:r>
            <a:endParaRPr lang="en-GB" sz="2000" dirty="0"/>
          </a:p>
        </p:txBody>
      </p:sp>
      <p:sp>
        <p:nvSpPr>
          <p:cNvPr id="145" name="Oval 144"/>
          <p:cNvSpPr/>
          <p:nvPr/>
        </p:nvSpPr>
        <p:spPr>
          <a:xfrm>
            <a:off x="6660232" y="1916832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TextBox 145"/>
          <p:cNvSpPr txBox="1"/>
          <p:nvPr/>
        </p:nvSpPr>
        <p:spPr>
          <a:xfrm>
            <a:off x="5868144" y="2060848"/>
            <a:ext cx="158417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000" dirty="0" smtClean="0"/>
              <a:t> New point A</a:t>
            </a:r>
          </a:p>
          <a:p>
            <a:pPr algn="ctr"/>
            <a:r>
              <a:rPr lang="en-GB" sz="2000" dirty="0" smtClean="0"/>
              <a:t>  (7,10)</a:t>
            </a:r>
            <a:endParaRPr lang="en-GB" sz="2000" dirty="0"/>
          </a:p>
        </p:txBody>
      </p:sp>
      <p:cxnSp>
        <p:nvCxnSpPr>
          <p:cNvPr id="148" name="Straight Connector 147"/>
          <p:cNvCxnSpPr/>
          <p:nvPr/>
        </p:nvCxnSpPr>
        <p:spPr>
          <a:xfrm flipV="1">
            <a:off x="8172400" y="0"/>
            <a:ext cx="0" cy="580526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/>
          <p:cNvCxnSpPr>
            <a:endCxn id="145" idx="4"/>
          </p:cNvCxnSpPr>
          <p:nvPr/>
        </p:nvCxnSpPr>
        <p:spPr>
          <a:xfrm flipV="1">
            <a:off x="6732240" y="2060848"/>
            <a:ext cx="0" cy="374441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Flowchart: Delay 149"/>
          <p:cNvSpPr/>
          <p:nvPr/>
        </p:nvSpPr>
        <p:spPr>
          <a:xfrm rot="16200000">
            <a:off x="7884368" y="4581128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Flowchart: Delay 150"/>
          <p:cNvSpPr/>
          <p:nvPr/>
        </p:nvSpPr>
        <p:spPr>
          <a:xfrm rot="16200000">
            <a:off x="7596336" y="4581128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Flowchart: Delay 151"/>
          <p:cNvSpPr/>
          <p:nvPr/>
        </p:nvSpPr>
        <p:spPr>
          <a:xfrm rot="16200000">
            <a:off x="7308304" y="4581128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Flowchart: Delay 152"/>
          <p:cNvSpPr/>
          <p:nvPr/>
        </p:nvSpPr>
        <p:spPr>
          <a:xfrm rot="16200000">
            <a:off x="7020272" y="4581128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Flowchart: Delay 153"/>
          <p:cNvSpPr/>
          <p:nvPr/>
        </p:nvSpPr>
        <p:spPr>
          <a:xfrm rot="16200000">
            <a:off x="6732240" y="4581128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TextBox 154"/>
          <p:cNvSpPr txBox="1"/>
          <p:nvPr/>
        </p:nvSpPr>
        <p:spPr>
          <a:xfrm>
            <a:off x="6012160" y="5733256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The new point is 5 jumps back from the original point.</a:t>
            </a:r>
            <a:endParaRPr lang="en-GB" b="1" dirty="0">
              <a:solidFill>
                <a:srgbClr val="FF0000"/>
              </a:solidFill>
            </a:endParaRPr>
          </a:p>
        </p:txBody>
      </p:sp>
      <p:cxnSp>
        <p:nvCxnSpPr>
          <p:cNvPr id="157" name="Straight Connector 156"/>
          <p:cNvCxnSpPr/>
          <p:nvPr/>
        </p:nvCxnSpPr>
        <p:spPr>
          <a:xfrm flipV="1">
            <a:off x="3851920" y="4221088"/>
            <a:ext cx="0" cy="17281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Flowchart: Delay 158"/>
          <p:cNvSpPr/>
          <p:nvPr/>
        </p:nvSpPr>
        <p:spPr>
          <a:xfrm rot="16200000">
            <a:off x="3563888" y="4581128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Flowchart: Delay 159"/>
          <p:cNvSpPr/>
          <p:nvPr/>
        </p:nvSpPr>
        <p:spPr>
          <a:xfrm rot="16200000">
            <a:off x="3275856" y="4581128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Flowchart: Delay 160"/>
          <p:cNvSpPr/>
          <p:nvPr/>
        </p:nvSpPr>
        <p:spPr>
          <a:xfrm rot="16200000">
            <a:off x="2987824" y="4581128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Flowchart: Delay 161"/>
          <p:cNvSpPr/>
          <p:nvPr/>
        </p:nvSpPr>
        <p:spPr>
          <a:xfrm rot="16200000">
            <a:off x="2699792" y="4581128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Flowchart: Delay 162"/>
          <p:cNvSpPr/>
          <p:nvPr/>
        </p:nvSpPr>
        <p:spPr>
          <a:xfrm rot="16200000">
            <a:off x="2411760" y="4581128"/>
            <a:ext cx="288032" cy="288032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TextBox 163"/>
          <p:cNvSpPr txBox="1"/>
          <p:nvPr/>
        </p:nvSpPr>
        <p:spPr>
          <a:xfrm>
            <a:off x="467544" y="3573016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-3 subtract 5 = -8 on the </a:t>
            </a:r>
            <a:r>
              <a:rPr lang="en-GB" b="1" i="1" dirty="0" smtClean="0">
                <a:solidFill>
                  <a:srgbClr val="FF0000"/>
                </a:solidFill>
              </a:rPr>
              <a:t>x</a:t>
            </a:r>
            <a:r>
              <a:rPr lang="en-GB" b="1" dirty="0" smtClean="0">
                <a:solidFill>
                  <a:srgbClr val="FF0000"/>
                </a:solidFill>
              </a:rPr>
              <a:t> axis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65" name="TextBox 164"/>
          <p:cNvSpPr txBox="1"/>
          <p:nvPr/>
        </p:nvSpPr>
        <p:spPr>
          <a:xfrm>
            <a:off x="1043608" y="602128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-8</a:t>
            </a:r>
            <a:endParaRPr lang="en-GB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" grpId="0" animBg="1"/>
      <p:bldP spid="151" grpId="0" animBg="1"/>
      <p:bldP spid="152" grpId="0" animBg="1"/>
      <p:bldP spid="153" grpId="0" animBg="1"/>
      <p:bldP spid="154" grpId="0" animBg="1"/>
      <p:bldP spid="155" grpId="0"/>
      <p:bldP spid="159" grpId="0" animBg="1"/>
      <p:bldP spid="160" grpId="0" animBg="1"/>
      <p:bldP spid="161" grpId="0" animBg="1"/>
      <p:bldP spid="162" grpId="0" animBg="1"/>
      <p:bldP spid="163" grpId="0" animBg="1"/>
      <p:bldP spid="164" grpId="0"/>
      <p:bldP spid="16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Rectangle 131"/>
          <p:cNvSpPr/>
          <p:nvPr/>
        </p:nvSpPr>
        <p:spPr>
          <a:xfrm>
            <a:off x="3851920" y="404664"/>
            <a:ext cx="4320480" cy="41764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TextBox 132"/>
          <p:cNvSpPr txBox="1"/>
          <p:nvPr/>
        </p:nvSpPr>
        <p:spPr>
          <a:xfrm>
            <a:off x="2915816" y="36459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(-3,16)</a:t>
            </a:r>
            <a:endParaRPr lang="en-GB" sz="2000" dirty="0"/>
          </a:p>
        </p:txBody>
      </p:sp>
      <p:grpSp>
        <p:nvGrpSpPr>
          <p:cNvPr id="2" name="Group 130"/>
          <p:cNvGrpSpPr/>
          <p:nvPr/>
        </p:nvGrpSpPr>
        <p:grpSpPr>
          <a:xfrm>
            <a:off x="827584" y="188640"/>
            <a:ext cx="7848872" cy="6597352"/>
            <a:chOff x="827584" y="188640"/>
            <a:chExt cx="7848872" cy="6597352"/>
          </a:xfrm>
        </p:grpSpPr>
        <p:grpSp>
          <p:nvGrpSpPr>
            <p:cNvPr id="21" name="Group 1"/>
            <p:cNvGrpSpPr/>
            <p:nvPr/>
          </p:nvGrpSpPr>
          <p:grpSpPr>
            <a:xfrm>
              <a:off x="827584" y="188640"/>
              <a:ext cx="7848872" cy="6597352"/>
              <a:chOff x="971600" y="-846840"/>
              <a:chExt cx="7848872" cy="6597352"/>
            </a:xfrm>
          </p:grpSpPr>
          <p:cxnSp>
            <p:nvCxnSpPr>
              <p:cNvPr id="3" name="Straight Connector 2"/>
              <p:cNvCxnSpPr/>
              <p:nvPr/>
            </p:nvCxnSpPr>
            <p:spPr>
              <a:xfrm>
                <a:off x="4860032" y="-846840"/>
                <a:ext cx="0" cy="659735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Straight Connector 3"/>
              <p:cNvCxnSpPr/>
              <p:nvPr/>
            </p:nvCxnSpPr>
            <p:spPr>
              <a:xfrm flipH="1" flipV="1">
                <a:off x="971600" y="3833664"/>
                <a:ext cx="7812000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" name="Straight Connector 4"/>
              <p:cNvCxnSpPr/>
              <p:nvPr/>
            </p:nvCxnSpPr>
            <p:spPr>
              <a:xfrm>
                <a:off x="4716016" y="124137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Straight Connector 5"/>
              <p:cNvCxnSpPr/>
              <p:nvPr/>
            </p:nvCxnSpPr>
            <p:spPr>
              <a:xfrm>
                <a:off x="4716016" y="152940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Connector 6"/>
              <p:cNvCxnSpPr/>
              <p:nvPr/>
            </p:nvCxnSpPr>
            <p:spPr>
              <a:xfrm>
                <a:off x="4716016" y="181744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Straight Connector 7"/>
              <p:cNvCxnSpPr/>
              <p:nvPr/>
            </p:nvCxnSpPr>
            <p:spPr>
              <a:xfrm>
                <a:off x="4716016" y="210547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/>
              <p:cNvCxnSpPr/>
              <p:nvPr/>
            </p:nvCxnSpPr>
            <p:spPr>
              <a:xfrm>
                <a:off x="4716016" y="239350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/>
              <p:nvPr/>
            </p:nvCxnSpPr>
            <p:spPr>
              <a:xfrm>
                <a:off x="4716016" y="268153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4716016" y="296956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>
                <a:off x="4716016" y="325760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4716016" y="354563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4716016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4716016" y="412169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>
                <a:off x="4716016" y="4409728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>
                <a:off x="4716016" y="469776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4716016" y="4985792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4716016" y="527382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>
                <a:off x="4716016" y="556185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>
                <a:off x="4716016" y="15252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4716016" y="-99480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2" name="Group 164"/>
              <p:cNvGrpSpPr/>
              <p:nvPr/>
            </p:nvGrpSpPr>
            <p:grpSpPr>
              <a:xfrm rot="5400000">
                <a:off x="2843808" y="2249488"/>
                <a:ext cx="288032" cy="3168352"/>
                <a:chOff x="4868416" y="2933328"/>
                <a:chExt cx="288032" cy="3168352"/>
              </a:xfrm>
            </p:grpSpPr>
            <p:cxnSp>
              <p:nvCxnSpPr>
                <p:cNvPr id="91" name="Straight Connector 90"/>
                <p:cNvCxnSpPr/>
                <p:nvPr/>
              </p:nvCxnSpPr>
              <p:spPr>
                <a:xfrm>
                  <a:off x="4868416" y="2933328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" name="Straight Connector 91"/>
                <p:cNvCxnSpPr/>
                <p:nvPr/>
              </p:nvCxnSpPr>
              <p:spPr>
                <a:xfrm>
                  <a:off x="4868416" y="3221360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3" name="Straight Connector 92"/>
                <p:cNvCxnSpPr/>
                <p:nvPr/>
              </p:nvCxnSpPr>
              <p:spPr>
                <a:xfrm>
                  <a:off x="4868416" y="3509392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Straight Connector 93"/>
                <p:cNvCxnSpPr/>
                <p:nvPr/>
              </p:nvCxnSpPr>
              <p:spPr>
                <a:xfrm>
                  <a:off x="4868416" y="3797424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5" name="Straight Connector 94"/>
                <p:cNvCxnSpPr/>
                <p:nvPr/>
              </p:nvCxnSpPr>
              <p:spPr>
                <a:xfrm>
                  <a:off x="4868416" y="4085456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6" name="Straight Connector 95"/>
                <p:cNvCxnSpPr/>
                <p:nvPr/>
              </p:nvCxnSpPr>
              <p:spPr>
                <a:xfrm>
                  <a:off x="4868416" y="4373488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Straight Connector 96"/>
                <p:cNvCxnSpPr/>
                <p:nvPr/>
              </p:nvCxnSpPr>
              <p:spPr>
                <a:xfrm>
                  <a:off x="4868416" y="4661520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Straight Connector 97"/>
                <p:cNvCxnSpPr/>
                <p:nvPr/>
              </p:nvCxnSpPr>
              <p:spPr>
                <a:xfrm>
                  <a:off x="4868416" y="4949552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9" name="Straight Connector 98"/>
                <p:cNvCxnSpPr/>
                <p:nvPr/>
              </p:nvCxnSpPr>
              <p:spPr>
                <a:xfrm>
                  <a:off x="4868416" y="5237584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0" name="Straight Connector 99"/>
                <p:cNvCxnSpPr/>
                <p:nvPr/>
              </p:nvCxnSpPr>
              <p:spPr>
                <a:xfrm>
                  <a:off x="4868416" y="5525616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1" name="Straight Connector 100"/>
                <p:cNvCxnSpPr/>
                <p:nvPr/>
              </p:nvCxnSpPr>
              <p:spPr>
                <a:xfrm>
                  <a:off x="4868416" y="5813648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" name="Straight Connector 101"/>
                <p:cNvCxnSpPr/>
                <p:nvPr/>
              </p:nvCxnSpPr>
              <p:spPr>
                <a:xfrm>
                  <a:off x="4868416" y="6101680"/>
                  <a:ext cx="288032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6" name="Straight Connector 25"/>
              <p:cNvCxnSpPr/>
              <p:nvPr/>
            </p:nvCxnSpPr>
            <p:spPr>
              <a:xfrm rot="5400000">
                <a:off x="7596336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 rot="5400000">
                <a:off x="7308304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 rot="5400000">
                <a:off x="7020272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 rot="5400000">
                <a:off x="6732240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 rot="5400000">
                <a:off x="6444208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 rot="5400000">
                <a:off x="6156176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 rot="5400000">
                <a:off x="5868144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 rot="5400000">
                <a:off x="5580112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 rot="5400000">
                <a:off x="5292080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>
              <a:xfrm rot="5400000">
                <a:off x="5004048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>
              <a:xfrm rot="5400000">
                <a:off x="4716016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>
              <a:xfrm rot="5400000">
                <a:off x="8172400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>
              <a:xfrm rot="5400000">
                <a:off x="7884368" y="3833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TextBox 38"/>
              <p:cNvSpPr txBox="1"/>
              <p:nvPr/>
            </p:nvSpPr>
            <p:spPr>
              <a:xfrm>
                <a:off x="4932040" y="3381871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</a:t>
                </a:r>
                <a:endParaRPr lang="en-GB" sz="1400" dirty="0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4932040" y="3093871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2</a:t>
                </a:r>
                <a:endParaRPr lang="en-GB" sz="1400" dirty="0"/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4932040" y="1077871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9</a:t>
                </a:r>
                <a:endParaRPr lang="en-GB" sz="1400" dirty="0"/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4932040" y="1338519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8</a:t>
                </a:r>
                <a:endParaRPr lang="en-GB" sz="1400" dirty="0"/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4932040" y="1653871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7</a:t>
                </a:r>
                <a:endParaRPr lang="en-GB" sz="1400" dirty="0"/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4932040" y="1952736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6</a:t>
                </a:r>
                <a:endParaRPr lang="en-GB" sz="1400" dirty="0"/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 rot="10800000" flipV="1">
                <a:off x="4932040" y="223339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5</a:t>
                </a:r>
                <a:endParaRPr lang="en-GB" sz="1400" dirty="0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4932040" y="2490647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4</a:t>
                </a:r>
                <a:endParaRPr lang="en-GB" sz="1400" dirty="0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4932040" y="2805871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3</a:t>
                </a:r>
                <a:endParaRPr lang="en-GB" sz="1400" dirty="0"/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5004048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</a:t>
                </a:r>
                <a:endParaRPr lang="en-GB" sz="1400" dirty="0"/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5292080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2</a:t>
                </a:r>
                <a:endParaRPr lang="en-GB" sz="1400" dirty="0"/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7308304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9</a:t>
                </a:r>
                <a:endParaRPr lang="en-GB" sz="1400" dirty="0"/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7020272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8</a:t>
                </a:r>
                <a:endParaRPr lang="en-GB" sz="1400" dirty="0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6732240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7</a:t>
                </a:r>
                <a:endParaRPr lang="en-GB" sz="1400" dirty="0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6444208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6</a:t>
                </a:r>
                <a:endParaRPr lang="en-GB" sz="1400" dirty="0"/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 rot="10800000" flipV="1">
                <a:off x="6156176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5</a:t>
                </a:r>
                <a:endParaRPr lang="en-GB" sz="1400" dirty="0"/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5868144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4</a:t>
                </a:r>
                <a:endParaRPr lang="en-GB" sz="1400" dirty="0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5580112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3</a:t>
                </a:r>
                <a:endParaRPr lang="en-GB" sz="1400" dirty="0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7848000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11</a:t>
                </a:r>
                <a:endParaRPr lang="en-GB" sz="1400" dirty="0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7560000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10</a:t>
                </a:r>
                <a:endParaRPr lang="en-GB" dirty="0"/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8172400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12</a:t>
                </a:r>
                <a:endParaRPr lang="en-GB" sz="1400" dirty="0"/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4427984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-1</a:t>
                </a:r>
                <a:endParaRPr lang="en-GB" sz="1400" dirty="0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4139952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-2</a:t>
                </a:r>
                <a:endParaRPr lang="en-GB" sz="1400" dirty="0"/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2411760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-8</a:t>
                </a:r>
                <a:endParaRPr lang="en-GB" sz="1400" dirty="0"/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2987824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-6</a:t>
                </a:r>
                <a:endParaRPr lang="en-GB" sz="1400" dirty="0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 rot="10800000" flipV="1">
                <a:off x="3275856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-5</a:t>
                </a:r>
                <a:endParaRPr lang="en-GB" sz="1400" dirty="0"/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3563888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-4</a:t>
                </a:r>
                <a:endParaRPr lang="en-GB" sz="1400" dirty="0"/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3851920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-3</a:t>
                </a:r>
                <a:endParaRPr lang="en-GB" sz="1400" dirty="0"/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1763688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-10</a:t>
                </a:r>
                <a:endParaRPr lang="en-GB" dirty="0"/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1187624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-12</a:t>
                </a:r>
                <a:endParaRPr lang="en-GB" sz="1400" dirty="0"/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2699792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-7</a:t>
                </a:r>
                <a:endParaRPr lang="en-GB" sz="1400" dirty="0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2123728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-9</a:t>
                </a:r>
                <a:endParaRPr lang="en-GB" sz="1400" dirty="0"/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1475656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-11</a:t>
                </a:r>
                <a:endParaRPr lang="en-GB" sz="1400" dirty="0"/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4427984" y="390567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-1</a:t>
                </a:r>
                <a:endParaRPr lang="en-GB" sz="1400" dirty="0"/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4427984" y="4265712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-2</a:t>
                </a:r>
                <a:endParaRPr lang="en-GB" sz="1400" dirty="0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4427984" y="5417840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-6</a:t>
                </a:r>
                <a:endParaRPr lang="en-GB" sz="1400" dirty="0"/>
              </a:p>
            </p:txBody>
          </p:sp>
          <p:sp>
            <p:nvSpPr>
              <p:cNvPr id="78" name="TextBox 77"/>
              <p:cNvSpPr txBox="1"/>
              <p:nvPr/>
            </p:nvSpPr>
            <p:spPr>
              <a:xfrm rot="10800000" flipV="1">
                <a:off x="4427984" y="5129808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-5</a:t>
                </a:r>
                <a:endParaRPr lang="en-GB" sz="1400" dirty="0"/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4427984" y="4841776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-4</a:t>
                </a:r>
                <a:endParaRPr lang="en-GB" sz="1400" dirty="0"/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4427984" y="4553744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-3</a:t>
                </a:r>
                <a:endParaRPr lang="en-GB" sz="1400" dirty="0"/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4932040" y="789583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10</a:t>
                </a:r>
                <a:endParaRPr lang="en-GB" sz="1400" dirty="0"/>
              </a:p>
            </p:txBody>
          </p:sp>
          <p:cxnSp>
            <p:nvCxnSpPr>
              <p:cNvPr id="82" name="Straight Connector 81"/>
              <p:cNvCxnSpPr/>
              <p:nvPr/>
            </p:nvCxnSpPr>
            <p:spPr>
              <a:xfrm>
                <a:off x="4716016" y="692696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4716016" y="95334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4" name="TextBox 83"/>
              <p:cNvSpPr txBox="1"/>
              <p:nvPr/>
            </p:nvSpPr>
            <p:spPr>
              <a:xfrm>
                <a:off x="4932040" y="528935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11</a:t>
                </a:r>
                <a:endParaRPr lang="en-GB" sz="1400" dirty="0"/>
              </a:p>
            </p:txBody>
          </p:sp>
          <p:cxnSp>
            <p:nvCxnSpPr>
              <p:cNvPr id="85" name="Straight Connector 84"/>
              <p:cNvCxnSpPr/>
              <p:nvPr/>
            </p:nvCxnSpPr>
            <p:spPr>
              <a:xfrm>
                <a:off x="4716016" y="404664"/>
                <a:ext cx="28803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6" name="TextBox 85"/>
              <p:cNvSpPr txBox="1"/>
              <p:nvPr/>
            </p:nvSpPr>
            <p:spPr>
              <a:xfrm>
                <a:off x="4932040" y="260648"/>
                <a:ext cx="6480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12</a:t>
                </a:r>
                <a:endParaRPr lang="en-GB" sz="1400" dirty="0"/>
              </a:p>
            </p:txBody>
          </p:sp>
        </p:grpSp>
        <p:cxnSp>
          <p:nvCxnSpPr>
            <p:cNvPr id="117" name="Straight Connector 116"/>
            <p:cNvCxnSpPr/>
            <p:nvPr/>
          </p:nvCxnSpPr>
          <p:spPr>
            <a:xfrm>
              <a:off x="4572000" y="656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4572000" y="4046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9" name="TextBox 118"/>
            <p:cNvSpPr txBox="1"/>
            <p:nvPr/>
          </p:nvSpPr>
          <p:spPr>
            <a:xfrm>
              <a:off x="4788024" y="1052736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13</a:t>
              </a:r>
              <a:endParaRPr lang="en-GB" sz="1400" dirty="0"/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4788024" y="260648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16</a:t>
              </a:r>
              <a:endParaRPr lang="en-GB" sz="1400" dirty="0"/>
            </a:p>
          </p:txBody>
        </p:sp>
        <p:sp>
          <p:nvSpPr>
            <p:cNvPr id="121" name="TextBox 120"/>
            <p:cNvSpPr txBox="1"/>
            <p:nvPr/>
          </p:nvSpPr>
          <p:spPr>
            <a:xfrm>
              <a:off x="4788024" y="764704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14</a:t>
              </a:r>
              <a:endParaRPr lang="en-GB" sz="1400" dirty="0"/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4788024" y="528935"/>
              <a:ext cx="6480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 smtClean="0"/>
                <a:t>15</a:t>
              </a:r>
              <a:endParaRPr lang="en-GB" sz="1400" dirty="0"/>
            </a:p>
          </p:txBody>
        </p:sp>
      </p:grpSp>
      <p:sp>
        <p:nvSpPr>
          <p:cNvPr id="135" name="TextBox 134"/>
          <p:cNvSpPr txBox="1"/>
          <p:nvPr/>
        </p:nvSpPr>
        <p:spPr>
          <a:xfrm>
            <a:off x="3059832" y="422108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(-3,1)</a:t>
            </a:r>
            <a:endParaRPr lang="en-GB" sz="2000" dirty="0"/>
          </a:p>
        </p:txBody>
      </p:sp>
      <p:sp>
        <p:nvSpPr>
          <p:cNvPr id="136" name="TextBox 135"/>
          <p:cNvSpPr txBox="1"/>
          <p:nvPr/>
        </p:nvSpPr>
        <p:spPr>
          <a:xfrm>
            <a:off x="8244408" y="414908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(12,1)</a:t>
            </a:r>
            <a:endParaRPr lang="en-GB" sz="2000" dirty="0"/>
          </a:p>
        </p:txBody>
      </p:sp>
      <p:sp>
        <p:nvSpPr>
          <p:cNvPr id="137" name="TextBox 136"/>
          <p:cNvSpPr txBox="1"/>
          <p:nvPr/>
        </p:nvSpPr>
        <p:spPr>
          <a:xfrm>
            <a:off x="8172400" y="40466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(12,16)</a:t>
            </a:r>
            <a:endParaRPr lang="en-GB" sz="2000" dirty="0"/>
          </a:p>
        </p:txBody>
      </p:sp>
      <p:sp>
        <p:nvSpPr>
          <p:cNvPr id="138" name="TextBox 137"/>
          <p:cNvSpPr txBox="1"/>
          <p:nvPr/>
        </p:nvSpPr>
        <p:spPr>
          <a:xfrm>
            <a:off x="7812360" y="404664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</a:t>
            </a:r>
            <a:endParaRPr lang="en-GB" dirty="0"/>
          </a:p>
        </p:txBody>
      </p:sp>
      <p:sp>
        <p:nvSpPr>
          <p:cNvPr id="139" name="TextBox 138"/>
          <p:cNvSpPr txBox="1"/>
          <p:nvPr/>
        </p:nvSpPr>
        <p:spPr>
          <a:xfrm>
            <a:off x="3851920" y="4149080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</a:t>
            </a:r>
            <a:endParaRPr lang="en-GB" dirty="0"/>
          </a:p>
        </p:txBody>
      </p:sp>
      <p:sp>
        <p:nvSpPr>
          <p:cNvPr id="140" name="TextBox 139"/>
          <p:cNvSpPr txBox="1"/>
          <p:nvPr/>
        </p:nvSpPr>
        <p:spPr>
          <a:xfrm>
            <a:off x="539552" y="5661248"/>
            <a:ext cx="158417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000" dirty="0" smtClean="0"/>
              <a:t> New point B</a:t>
            </a:r>
          </a:p>
          <a:p>
            <a:pPr algn="ctr"/>
            <a:r>
              <a:rPr lang="en-GB" sz="2000" dirty="0" smtClean="0"/>
              <a:t>  (__,__)</a:t>
            </a:r>
            <a:endParaRPr lang="en-GB" sz="2000" dirty="0"/>
          </a:p>
        </p:txBody>
      </p:sp>
      <p:sp>
        <p:nvSpPr>
          <p:cNvPr id="145" name="Oval 144"/>
          <p:cNvSpPr/>
          <p:nvPr/>
        </p:nvSpPr>
        <p:spPr>
          <a:xfrm>
            <a:off x="6660232" y="1916832"/>
            <a:ext cx="144016" cy="14401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TextBox 145"/>
          <p:cNvSpPr txBox="1"/>
          <p:nvPr/>
        </p:nvSpPr>
        <p:spPr>
          <a:xfrm>
            <a:off x="5868144" y="2060848"/>
            <a:ext cx="158417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000" dirty="0" smtClean="0"/>
              <a:t> New point A</a:t>
            </a:r>
          </a:p>
          <a:p>
            <a:pPr algn="ctr"/>
            <a:r>
              <a:rPr lang="en-GB" sz="2000" dirty="0" smtClean="0"/>
              <a:t>  (7,10)</a:t>
            </a:r>
            <a:endParaRPr lang="en-GB" sz="2000" dirty="0"/>
          </a:p>
        </p:txBody>
      </p:sp>
      <p:sp>
        <p:nvSpPr>
          <p:cNvPr id="165" name="TextBox 164"/>
          <p:cNvSpPr txBox="1"/>
          <p:nvPr/>
        </p:nvSpPr>
        <p:spPr>
          <a:xfrm>
            <a:off x="1043608" y="602128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-8</a:t>
            </a:r>
            <a:endParaRPr lang="en-GB" b="1" dirty="0">
              <a:solidFill>
                <a:srgbClr val="FF0000"/>
              </a:solidFill>
            </a:endParaRPr>
          </a:p>
        </p:txBody>
      </p:sp>
      <p:cxnSp>
        <p:nvCxnSpPr>
          <p:cNvPr id="128" name="Straight Connector 127"/>
          <p:cNvCxnSpPr/>
          <p:nvPr/>
        </p:nvCxnSpPr>
        <p:spPr>
          <a:xfrm flipV="1">
            <a:off x="4644008" y="404664"/>
            <a:ext cx="4355976" cy="9873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 flipV="1">
            <a:off x="4572000" y="1988840"/>
            <a:ext cx="2232248" cy="9874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Flowchart: Delay 133"/>
          <p:cNvSpPr/>
          <p:nvPr/>
        </p:nvSpPr>
        <p:spPr>
          <a:xfrm flipH="1">
            <a:off x="4355976" y="404664"/>
            <a:ext cx="360040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Flowchart: Delay 140"/>
          <p:cNvSpPr/>
          <p:nvPr/>
        </p:nvSpPr>
        <p:spPr>
          <a:xfrm flipH="1">
            <a:off x="4355976" y="666000"/>
            <a:ext cx="360040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Flowchart: Delay 141"/>
          <p:cNvSpPr/>
          <p:nvPr/>
        </p:nvSpPr>
        <p:spPr>
          <a:xfrm flipH="1">
            <a:off x="4355976" y="936000"/>
            <a:ext cx="360040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Flowchart: Delay 142"/>
          <p:cNvSpPr/>
          <p:nvPr/>
        </p:nvSpPr>
        <p:spPr>
          <a:xfrm flipH="1">
            <a:off x="4355976" y="1188000"/>
            <a:ext cx="360040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Flowchart: Delay 143"/>
          <p:cNvSpPr/>
          <p:nvPr/>
        </p:nvSpPr>
        <p:spPr>
          <a:xfrm flipH="1">
            <a:off x="4356000" y="1476000"/>
            <a:ext cx="360040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Flowchart: Delay 146"/>
          <p:cNvSpPr/>
          <p:nvPr/>
        </p:nvSpPr>
        <p:spPr>
          <a:xfrm flipH="1">
            <a:off x="4355976" y="1728000"/>
            <a:ext cx="360040" cy="25200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TextBox 155"/>
          <p:cNvSpPr txBox="1"/>
          <p:nvPr/>
        </p:nvSpPr>
        <p:spPr>
          <a:xfrm>
            <a:off x="827584" y="1268760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</a:rPr>
              <a:t>The new point is 6 jumps down from the original point.</a:t>
            </a:r>
            <a:endParaRPr lang="en-GB" b="1" dirty="0">
              <a:solidFill>
                <a:srgbClr val="00B050"/>
              </a:solidFill>
            </a:endParaRPr>
          </a:p>
        </p:txBody>
      </p:sp>
      <p:cxnSp>
        <p:nvCxnSpPr>
          <p:cNvPr id="158" name="Straight Connector 157"/>
          <p:cNvCxnSpPr/>
          <p:nvPr/>
        </p:nvCxnSpPr>
        <p:spPr>
          <a:xfrm flipV="1">
            <a:off x="3779912" y="4581128"/>
            <a:ext cx="936104" cy="9874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Flowchart: Delay 166"/>
          <p:cNvSpPr/>
          <p:nvPr/>
        </p:nvSpPr>
        <p:spPr>
          <a:xfrm flipH="1">
            <a:off x="4355976" y="4581128"/>
            <a:ext cx="360040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Flowchart: Delay 167"/>
          <p:cNvSpPr/>
          <p:nvPr/>
        </p:nvSpPr>
        <p:spPr>
          <a:xfrm flipH="1">
            <a:off x="4355976" y="4869160"/>
            <a:ext cx="360040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Flowchart: Delay 168"/>
          <p:cNvSpPr/>
          <p:nvPr/>
        </p:nvSpPr>
        <p:spPr>
          <a:xfrm flipH="1">
            <a:off x="4355976" y="5157192"/>
            <a:ext cx="360040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Flowchart: Delay 169"/>
          <p:cNvSpPr/>
          <p:nvPr/>
        </p:nvSpPr>
        <p:spPr>
          <a:xfrm flipH="1">
            <a:off x="4355976" y="5445224"/>
            <a:ext cx="360040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Flowchart: Delay 170"/>
          <p:cNvSpPr/>
          <p:nvPr/>
        </p:nvSpPr>
        <p:spPr>
          <a:xfrm flipH="1">
            <a:off x="4355976" y="5733256"/>
            <a:ext cx="360040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Flowchart: Delay 171"/>
          <p:cNvSpPr/>
          <p:nvPr/>
        </p:nvSpPr>
        <p:spPr>
          <a:xfrm flipH="1">
            <a:off x="4355976" y="6021288"/>
            <a:ext cx="360040" cy="288032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TextBox 173"/>
          <p:cNvSpPr txBox="1"/>
          <p:nvPr/>
        </p:nvSpPr>
        <p:spPr>
          <a:xfrm>
            <a:off x="1331640" y="602128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-5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175" name="TextBox 174"/>
          <p:cNvSpPr txBox="1"/>
          <p:nvPr/>
        </p:nvSpPr>
        <p:spPr>
          <a:xfrm>
            <a:off x="1556048" y="3797424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</a:rPr>
              <a:t>1 subtract 6 = -5 on the </a:t>
            </a:r>
            <a:r>
              <a:rPr lang="en-GB" b="1" i="1" dirty="0" smtClean="0">
                <a:solidFill>
                  <a:srgbClr val="00B050"/>
                </a:solidFill>
              </a:rPr>
              <a:t>y</a:t>
            </a:r>
            <a:r>
              <a:rPr lang="en-GB" b="1" dirty="0" smtClean="0">
                <a:solidFill>
                  <a:srgbClr val="00B050"/>
                </a:solidFill>
              </a:rPr>
              <a:t> axis</a:t>
            </a:r>
            <a:endParaRPr lang="en-GB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 animBg="1"/>
      <p:bldP spid="141" grpId="0" animBg="1"/>
      <p:bldP spid="142" grpId="0" animBg="1"/>
      <p:bldP spid="143" grpId="0" animBg="1"/>
      <p:bldP spid="144" grpId="0" animBg="1"/>
      <p:bldP spid="147" grpId="0" animBg="1"/>
      <p:bldP spid="156" grpId="0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4" grpId="0"/>
      <p:bldP spid="17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323528" y="476672"/>
            <a:ext cx="8424936" cy="597666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341407" y="2967335"/>
            <a:ext cx="64611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QUESTION NUMBER 6</a:t>
            </a:r>
            <a:endParaRPr lang="en-US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140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4860032" y="116632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 flipH="1">
            <a:off x="251520" y="383366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ular Callout 8"/>
          <p:cNvSpPr/>
          <p:nvPr/>
        </p:nvSpPr>
        <p:spPr>
          <a:xfrm>
            <a:off x="6372200" y="260648"/>
            <a:ext cx="2160240" cy="1584176"/>
          </a:xfrm>
          <a:prstGeom prst="wedgeRectCallout">
            <a:avLst>
              <a:gd name="adj1" fmla="val 61743"/>
              <a:gd name="adj2" fmla="val 10886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What are the coordinates of the other corner?</a:t>
            </a:r>
          </a:p>
        </p:txBody>
      </p:sp>
      <p:sp>
        <p:nvSpPr>
          <p:cNvPr id="10" name="Rectangle 9"/>
          <p:cNvSpPr/>
          <p:nvPr/>
        </p:nvSpPr>
        <p:spPr>
          <a:xfrm rot="2455884">
            <a:off x="1870776" y="2664976"/>
            <a:ext cx="4788039" cy="244827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483768" y="90872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(-7,12)</a:t>
            </a:r>
            <a:endParaRPr lang="en-GB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5436096" y="634125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(__,__)</a:t>
            </a:r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683568" y="306896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(-15,1)</a:t>
            </a:r>
            <a:endParaRPr lang="en-GB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6876256" y="454105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(13,-3)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2455884">
            <a:off x="1870776" y="2664976"/>
            <a:ext cx="4788039" cy="244827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483768" y="90872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(-7,12)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5436096" y="634125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(__,__)</a:t>
            </a:r>
            <a:endParaRPr lang="en-GB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683568" y="306896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(-15,1)</a:t>
            </a:r>
            <a:endParaRPr lang="en-GB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6876256" y="454105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(13,-3)</a:t>
            </a:r>
            <a:endParaRPr lang="en-GB" sz="2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619672" y="2852936"/>
            <a:ext cx="0" cy="100811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331640" y="386104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-15</a:t>
            </a:r>
            <a:endParaRPr lang="en-GB" b="1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3275856" y="1268760"/>
            <a:ext cx="0" cy="25922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/>
          <p:cNvCxnSpPr/>
          <p:nvPr/>
        </p:nvCxnSpPr>
        <p:spPr>
          <a:xfrm>
            <a:off x="4860032" y="116632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 flipH="1">
            <a:off x="251520" y="383366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059832" y="393305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-7</a:t>
            </a:r>
            <a:endParaRPr lang="en-GB" b="1" dirty="0"/>
          </a:p>
        </p:txBody>
      </p:sp>
      <p:sp>
        <p:nvSpPr>
          <p:cNvPr id="16" name="Flowchart: Delay 15"/>
          <p:cNvSpPr/>
          <p:nvPr/>
        </p:nvSpPr>
        <p:spPr>
          <a:xfrm rot="16200000">
            <a:off x="2267744" y="2852936"/>
            <a:ext cx="360040" cy="1656184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123728" y="350100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-8</a:t>
            </a:r>
            <a:endParaRPr lang="en-GB" b="1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6876256" y="3861048"/>
            <a:ext cx="0" cy="86409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92080" y="3789040"/>
            <a:ext cx="0" cy="273630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876256" y="386104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13</a:t>
            </a:r>
            <a:endParaRPr lang="en-GB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755576" y="4437112"/>
            <a:ext cx="1944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These two points have a difference of 8 in their </a:t>
            </a:r>
            <a:r>
              <a:rPr lang="en-GB" b="1" i="1" dirty="0" smtClean="0">
                <a:solidFill>
                  <a:srgbClr val="FF0000"/>
                </a:solidFill>
              </a:rPr>
              <a:t>x</a:t>
            </a:r>
            <a:r>
              <a:rPr lang="en-GB" b="1" dirty="0" smtClean="0">
                <a:solidFill>
                  <a:srgbClr val="FF0000"/>
                </a:solidFill>
              </a:rPr>
              <a:t> coordinate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228184" y="2204864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These two points will then also have a difference of 8 in their </a:t>
            </a:r>
            <a:r>
              <a:rPr lang="en-GB" b="1" i="1" dirty="0" smtClean="0">
                <a:solidFill>
                  <a:srgbClr val="FF0000"/>
                </a:solidFill>
              </a:rPr>
              <a:t>x </a:t>
            </a:r>
            <a:r>
              <a:rPr lang="en-GB" b="1" dirty="0" smtClean="0">
                <a:solidFill>
                  <a:srgbClr val="FF0000"/>
                </a:solidFill>
              </a:rPr>
              <a:t>coordinate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25" name="Flowchart: Delay 24"/>
          <p:cNvSpPr/>
          <p:nvPr/>
        </p:nvSpPr>
        <p:spPr>
          <a:xfrm rot="16200000">
            <a:off x="5904148" y="2888940"/>
            <a:ext cx="360040" cy="1584176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5796136" y="350100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-8</a:t>
            </a:r>
            <a:endParaRPr lang="en-GB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6983760" y="544522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13 – 8 = 5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580112" y="6341258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5</a:t>
            </a:r>
            <a:endParaRPr lang="en-GB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6" grpId="0" animBg="1"/>
      <p:bldP spid="17" grpId="0"/>
      <p:bldP spid="22" grpId="0"/>
      <p:bldP spid="23" grpId="0"/>
      <p:bldP spid="24" grpId="0"/>
      <p:bldP spid="25" grpId="0" animBg="1"/>
      <p:bldP spid="26" grpId="0"/>
      <p:bldP spid="27" grpId="0"/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 rot="2455884">
            <a:off x="1870776" y="2664976"/>
            <a:ext cx="4788039" cy="244827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483768" y="90872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(-7,12)</a:t>
            </a:r>
            <a:endParaRPr lang="en-GB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5436096" y="634125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(__,__)</a:t>
            </a:r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683568" y="3068960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(-15,1)</a:t>
            </a:r>
            <a:endParaRPr lang="en-GB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6876256" y="454105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(13,-3)</a:t>
            </a:r>
            <a:endParaRPr lang="en-GB" sz="2000" dirty="0"/>
          </a:p>
        </p:txBody>
      </p:sp>
      <p:cxnSp>
        <p:nvCxnSpPr>
          <p:cNvPr id="2" name="Straight Connector 1"/>
          <p:cNvCxnSpPr/>
          <p:nvPr/>
        </p:nvCxnSpPr>
        <p:spPr>
          <a:xfrm>
            <a:off x="4860032" y="116632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 flipH="1">
            <a:off x="251520" y="383366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580112" y="6341258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5</a:t>
            </a:r>
            <a:endParaRPr lang="en-GB" b="1" dirty="0">
              <a:solidFill>
                <a:srgbClr val="FF0000"/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2987824" y="1412776"/>
            <a:ext cx="1872208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619672" y="3284984"/>
            <a:ext cx="3240360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499992" y="104344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12</a:t>
            </a:r>
            <a:endParaRPr lang="en-GB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4572000" y="292494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1</a:t>
            </a:r>
            <a:endParaRPr lang="en-GB" b="1" dirty="0"/>
          </a:p>
        </p:txBody>
      </p:sp>
      <p:sp>
        <p:nvSpPr>
          <p:cNvPr id="22" name="Flowchart: Delay 21"/>
          <p:cNvSpPr/>
          <p:nvPr/>
        </p:nvSpPr>
        <p:spPr>
          <a:xfrm>
            <a:off x="4860032" y="1412776"/>
            <a:ext cx="504056" cy="1872208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4860032" y="198884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-11</a:t>
            </a:r>
            <a:endParaRPr lang="en-GB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6300192" y="1124744"/>
            <a:ext cx="1944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</a:rPr>
              <a:t>These two points have a difference of 11 in their </a:t>
            </a:r>
            <a:r>
              <a:rPr lang="en-GB" b="1" i="1" dirty="0" smtClean="0">
                <a:solidFill>
                  <a:srgbClr val="00B050"/>
                </a:solidFill>
              </a:rPr>
              <a:t>y</a:t>
            </a:r>
            <a:r>
              <a:rPr lang="en-GB" b="1" dirty="0" smtClean="0">
                <a:solidFill>
                  <a:srgbClr val="00B050"/>
                </a:solidFill>
              </a:rPr>
              <a:t> coordinate</a:t>
            </a:r>
            <a:endParaRPr lang="en-GB" b="1" dirty="0">
              <a:solidFill>
                <a:srgbClr val="00B050"/>
              </a:solidFill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4860032" y="4509120"/>
            <a:ext cx="2160240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860032" y="414908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-3</a:t>
            </a:r>
            <a:endParaRPr lang="en-GB" b="1" dirty="0"/>
          </a:p>
        </p:txBody>
      </p:sp>
      <p:cxnSp>
        <p:nvCxnSpPr>
          <p:cNvPr id="28" name="Straight Connector 27"/>
          <p:cNvCxnSpPr/>
          <p:nvPr/>
        </p:nvCxnSpPr>
        <p:spPr>
          <a:xfrm>
            <a:off x="4788024" y="6381328"/>
            <a:ext cx="2160240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907704" y="5229200"/>
            <a:ext cx="1944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</a:rPr>
              <a:t>These two points will also have a difference of 11 in their </a:t>
            </a:r>
            <a:r>
              <a:rPr lang="en-GB" b="1" i="1" dirty="0" smtClean="0">
                <a:solidFill>
                  <a:srgbClr val="00B050"/>
                </a:solidFill>
              </a:rPr>
              <a:t>y</a:t>
            </a:r>
            <a:r>
              <a:rPr lang="en-GB" b="1" dirty="0" smtClean="0">
                <a:solidFill>
                  <a:srgbClr val="00B050"/>
                </a:solidFill>
              </a:rPr>
              <a:t> coordinate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30" name="Flowchart: Delay 29"/>
          <p:cNvSpPr/>
          <p:nvPr/>
        </p:nvSpPr>
        <p:spPr>
          <a:xfrm>
            <a:off x="4860032" y="4509120"/>
            <a:ext cx="504056" cy="1872208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4860032" y="515719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-11</a:t>
            </a:r>
            <a:endParaRPr lang="en-GB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6983760" y="544522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-</a:t>
            </a:r>
            <a:r>
              <a:rPr lang="en-GB" b="1" dirty="0" smtClean="0">
                <a:solidFill>
                  <a:srgbClr val="00B050"/>
                </a:solidFill>
              </a:rPr>
              <a:t>3 – 11 = -14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796136" y="6341258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-14</a:t>
            </a:r>
            <a:endParaRPr lang="en-GB" sz="20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 animBg="1"/>
      <p:bldP spid="23" grpId="0"/>
      <p:bldP spid="24" grpId="0"/>
      <p:bldP spid="27" grpId="0"/>
      <p:bldP spid="29" grpId="0"/>
      <p:bldP spid="30" grpId="0" animBg="1"/>
      <p:bldP spid="31" grpId="0"/>
      <p:bldP spid="32" grpId="0"/>
      <p:bldP spid="3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323528" y="476672"/>
            <a:ext cx="8424936" cy="5976664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341407" y="2967335"/>
            <a:ext cx="64611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QUESTION NUMBER 7</a:t>
            </a:r>
            <a:endParaRPr lang="en-US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140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4355976" y="116632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 flipH="1">
            <a:off x="251520" y="383366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ular Callout 8"/>
          <p:cNvSpPr/>
          <p:nvPr/>
        </p:nvSpPr>
        <p:spPr>
          <a:xfrm>
            <a:off x="683568" y="548680"/>
            <a:ext cx="2736304" cy="1440160"/>
          </a:xfrm>
          <a:prstGeom prst="wedgeRectCallout">
            <a:avLst>
              <a:gd name="adj1" fmla="val -49101"/>
              <a:gd name="adj2" fmla="val 8189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What are the coordinates of the point halfway along line AB?</a:t>
            </a:r>
          </a:p>
        </p:txBody>
      </p:sp>
      <p:sp>
        <p:nvSpPr>
          <p:cNvPr id="10" name="Rectangle 9"/>
          <p:cNvSpPr/>
          <p:nvPr/>
        </p:nvSpPr>
        <p:spPr>
          <a:xfrm rot="20501974">
            <a:off x="1649918" y="2379362"/>
            <a:ext cx="6103101" cy="211228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043608" y="508518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(-8,-5)</a:t>
            </a:r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8028384" y="3212976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(16,1)</a:t>
            </a:r>
            <a:endParaRPr lang="en-GB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539552" y="292494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(-12,1)</a:t>
            </a:r>
            <a:endParaRPr lang="en-GB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6948264" y="98072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(12,7)</a:t>
            </a:r>
            <a:endParaRPr lang="en-GB" sz="2000" dirty="0"/>
          </a:p>
        </p:txBody>
      </p:sp>
      <p:sp>
        <p:nvSpPr>
          <p:cNvPr id="18" name="TextBox 17"/>
          <p:cNvSpPr txBox="1"/>
          <p:nvPr/>
        </p:nvSpPr>
        <p:spPr>
          <a:xfrm>
            <a:off x="2051720" y="4973106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7524328" y="3100898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</a:t>
            </a:r>
            <a:endParaRPr lang="en-GB" dirty="0"/>
          </a:p>
        </p:txBody>
      </p:sp>
      <p:sp>
        <p:nvSpPr>
          <p:cNvPr id="20" name="Oval 19"/>
          <p:cNvSpPr/>
          <p:nvPr/>
        </p:nvSpPr>
        <p:spPr>
          <a:xfrm>
            <a:off x="5004048" y="4293096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4788024" y="458112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(__,__)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 rot="20501974">
            <a:off x="1649918" y="2379362"/>
            <a:ext cx="6103101" cy="211228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043608" y="508518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(-8,-5)</a:t>
            </a:r>
            <a:endParaRPr lang="en-GB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4788024" y="458112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(__,__)</a:t>
            </a:r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8028384" y="3212976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(16,1)</a:t>
            </a:r>
            <a:endParaRPr lang="en-GB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539552" y="292494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(-12,1)</a:t>
            </a:r>
            <a:endParaRPr lang="en-GB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6948264" y="98072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(12,7)</a:t>
            </a:r>
            <a:endParaRPr lang="en-GB" sz="2000" dirty="0"/>
          </a:p>
        </p:txBody>
      </p:sp>
      <p:sp>
        <p:nvSpPr>
          <p:cNvPr id="18" name="TextBox 17"/>
          <p:cNvSpPr txBox="1"/>
          <p:nvPr/>
        </p:nvSpPr>
        <p:spPr>
          <a:xfrm>
            <a:off x="2051720" y="4973106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7524328" y="3100898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</a:t>
            </a:r>
            <a:endParaRPr lang="en-GB" dirty="0"/>
          </a:p>
        </p:txBody>
      </p:sp>
      <p:sp>
        <p:nvSpPr>
          <p:cNvPr id="20" name="Oval 19"/>
          <p:cNvSpPr/>
          <p:nvPr/>
        </p:nvSpPr>
        <p:spPr>
          <a:xfrm>
            <a:off x="5004048" y="4293096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" name="Straight Connector 1"/>
          <p:cNvCxnSpPr/>
          <p:nvPr/>
        </p:nvCxnSpPr>
        <p:spPr>
          <a:xfrm>
            <a:off x="4355976" y="116632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 flipH="1">
            <a:off x="251520" y="383366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123728" y="3861048"/>
            <a:ext cx="0" cy="201622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123728" y="378904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-8</a:t>
            </a:r>
            <a:endParaRPr lang="en-GB" b="1" dirty="0"/>
          </a:p>
        </p:txBody>
      </p:sp>
      <p:cxnSp>
        <p:nvCxnSpPr>
          <p:cNvPr id="23" name="Straight Connector 22"/>
          <p:cNvCxnSpPr/>
          <p:nvPr/>
        </p:nvCxnSpPr>
        <p:spPr>
          <a:xfrm flipV="1">
            <a:off x="7956376" y="3429000"/>
            <a:ext cx="0" cy="50405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740352" y="386104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16</a:t>
            </a:r>
            <a:endParaRPr lang="en-GB" b="1" dirty="0"/>
          </a:p>
        </p:txBody>
      </p:sp>
      <p:sp>
        <p:nvSpPr>
          <p:cNvPr id="26" name="Flowchart: Delay 25"/>
          <p:cNvSpPr/>
          <p:nvPr/>
        </p:nvSpPr>
        <p:spPr>
          <a:xfrm rot="16200000">
            <a:off x="3059832" y="2564904"/>
            <a:ext cx="360040" cy="2232248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2987824" y="350100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+</a:t>
            </a:r>
            <a:r>
              <a:rPr lang="en-GB" b="1" dirty="0" smtClean="0"/>
              <a:t>8</a:t>
            </a:r>
            <a:endParaRPr lang="en-GB" b="1" dirty="0"/>
          </a:p>
        </p:txBody>
      </p:sp>
      <p:sp>
        <p:nvSpPr>
          <p:cNvPr id="28" name="Flowchart: Delay 27"/>
          <p:cNvSpPr/>
          <p:nvPr/>
        </p:nvSpPr>
        <p:spPr>
          <a:xfrm rot="16200000">
            <a:off x="5976156" y="1880828"/>
            <a:ext cx="360040" cy="3600400"/>
          </a:xfrm>
          <a:prstGeom prst="flowChartDela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6084168" y="350100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+16</a:t>
            </a:r>
            <a:endParaRPr lang="en-GB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6660232" y="5013176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Distance = 24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12632" y="466152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8 + 16 = 24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660232" y="544522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Half of 24 = 12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72200" y="5949280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Count back 12 from 16 on </a:t>
            </a:r>
            <a:r>
              <a:rPr lang="en-GB" b="1" i="1" dirty="0" smtClean="0">
                <a:solidFill>
                  <a:srgbClr val="FF0000"/>
                </a:solidFill>
              </a:rPr>
              <a:t>x</a:t>
            </a:r>
            <a:r>
              <a:rPr lang="en-GB" b="1" dirty="0" smtClean="0">
                <a:solidFill>
                  <a:srgbClr val="FF0000"/>
                </a:solidFill>
              </a:rPr>
              <a:t> axis = 4</a:t>
            </a:r>
            <a:endParaRPr lang="en-GB" b="1" dirty="0">
              <a:solidFill>
                <a:srgbClr val="FF0000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flipV="1">
            <a:off x="5148064" y="3068960"/>
            <a:ext cx="0" cy="129614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932040" y="4541058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4</a:t>
            </a:r>
            <a:endParaRPr lang="en-GB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5" grpId="0"/>
      <p:bldP spid="26" grpId="0" animBg="1"/>
      <p:bldP spid="27" grpId="0"/>
      <p:bldP spid="28" grpId="0" animBg="1"/>
      <p:bldP spid="29" grpId="0"/>
      <p:bldP spid="30" grpId="0"/>
      <p:bldP spid="31" grpId="0"/>
      <p:bldP spid="32" grpId="0"/>
      <p:bldP spid="33" grpId="0"/>
      <p:bldP spid="3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 rot="20501974">
            <a:off x="1649918" y="2379362"/>
            <a:ext cx="6103101" cy="211228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043608" y="508518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(-8,-5)</a:t>
            </a:r>
            <a:endParaRPr lang="en-GB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8028384" y="3212976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(16,1)</a:t>
            </a:r>
            <a:endParaRPr lang="en-GB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539552" y="292494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(-12,1)</a:t>
            </a:r>
            <a:endParaRPr lang="en-GB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6948264" y="98072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(12,7)</a:t>
            </a:r>
            <a:endParaRPr lang="en-GB" sz="2000" dirty="0"/>
          </a:p>
        </p:txBody>
      </p:sp>
      <p:sp>
        <p:nvSpPr>
          <p:cNvPr id="18" name="TextBox 17"/>
          <p:cNvSpPr txBox="1"/>
          <p:nvPr/>
        </p:nvSpPr>
        <p:spPr>
          <a:xfrm>
            <a:off x="2051720" y="4973106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7524328" y="3100898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</a:t>
            </a:r>
            <a:endParaRPr lang="en-GB" dirty="0"/>
          </a:p>
        </p:txBody>
      </p:sp>
      <p:sp>
        <p:nvSpPr>
          <p:cNvPr id="20" name="Oval 19"/>
          <p:cNvSpPr/>
          <p:nvPr/>
        </p:nvSpPr>
        <p:spPr>
          <a:xfrm>
            <a:off x="5004048" y="4293096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4788024" y="4581128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(__,__)</a:t>
            </a:r>
            <a:endParaRPr lang="en-GB" sz="2000" dirty="0"/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4355976" y="3501008"/>
            <a:ext cx="3888432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/>
          <p:cNvCxnSpPr/>
          <p:nvPr/>
        </p:nvCxnSpPr>
        <p:spPr>
          <a:xfrm>
            <a:off x="4355976" y="116632"/>
            <a:ext cx="0" cy="659735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 flipH="1">
            <a:off x="251520" y="3833664"/>
            <a:ext cx="84249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427984" y="314096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1</a:t>
            </a:r>
            <a:endParaRPr lang="en-GB" b="1" dirty="0"/>
          </a:p>
        </p:txBody>
      </p:sp>
      <p:cxnSp>
        <p:nvCxnSpPr>
          <p:cNvPr id="23" name="Straight Connector 22"/>
          <p:cNvCxnSpPr/>
          <p:nvPr/>
        </p:nvCxnSpPr>
        <p:spPr>
          <a:xfrm flipH="1">
            <a:off x="1979712" y="5445224"/>
            <a:ext cx="2376264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995936" y="537321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-5</a:t>
            </a:r>
            <a:endParaRPr lang="en-GB" b="1" dirty="0"/>
          </a:p>
        </p:txBody>
      </p:sp>
      <p:sp>
        <p:nvSpPr>
          <p:cNvPr id="26" name="Flowchart: Delay 25"/>
          <p:cNvSpPr/>
          <p:nvPr/>
        </p:nvSpPr>
        <p:spPr>
          <a:xfrm>
            <a:off x="4355976" y="3501008"/>
            <a:ext cx="288032" cy="360040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Flowchart: Delay 27"/>
          <p:cNvSpPr/>
          <p:nvPr/>
        </p:nvSpPr>
        <p:spPr>
          <a:xfrm>
            <a:off x="4355976" y="3861048"/>
            <a:ext cx="360040" cy="1584176"/>
          </a:xfrm>
          <a:prstGeom prst="flowChartDela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4283968" y="450912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+5</a:t>
            </a:r>
            <a:endParaRPr lang="en-GB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4283968" y="350100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+1</a:t>
            </a:r>
            <a:endParaRPr lang="en-GB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6660232" y="5013176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</a:rPr>
              <a:t>Distance = 6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12632" y="466152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</a:rPr>
              <a:t>1 + 5 = 6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660232" y="544522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</a:rPr>
              <a:t>Half of 6= 3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72200" y="5949280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</a:rPr>
              <a:t>Count up 3 from -5 on </a:t>
            </a:r>
            <a:r>
              <a:rPr lang="en-GB" b="1" i="1" dirty="0" smtClean="0">
                <a:solidFill>
                  <a:srgbClr val="00B050"/>
                </a:solidFill>
              </a:rPr>
              <a:t>y</a:t>
            </a:r>
            <a:r>
              <a:rPr lang="en-GB" b="1" dirty="0" smtClean="0">
                <a:solidFill>
                  <a:srgbClr val="00B050"/>
                </a:solidFill>
              </a:rPr>
              <a:t> axis = -2</a:t>
            </a:r>
            <a:endParaRPr lang="en-GB" b="1" dirty="0">
              <a:solidFill>
                <a:srgbClr val="00B050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flipH="1">
            <a:off x="4211960" y="4365104"/>
            <a:ext cx="864096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932040" y="4541058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4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148064" y="454105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- 2</a:t>
            </a:r>
            <a:endParaRPr lang="en-GB" sz="20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5" grpId="0"/>
      <p:bldP spid="26" grpId="0" animBg="1"/>
      <p:bldP spid="28" grpId="0" animBg="1"/>
      <p:bldP spid="27" grpId="0"/>
      <p:bldP spid="29" grpId="0"/>
      <p:bldP spid="30" grpId="0"/>
      <p:bldP spid="31" grpId="0"/>
      <p:bldP spid="32" grpId="0"/>
      <p:bldP spid="33" grpId="0"/>
      <p:bldP spid="3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1130</Words>
  <Application>Microsoft Office PowerPoint</Application>
  <PresentationFormat>On-screen Show (4:3)</PresentationFormat>
  <Paragraphs>415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Balbinder Basi</dc:creator>
  <cp:lastModifiedBy>admin</cp:lastModifiedBy>
  <cp:revision>10</cp:revision>
  <dcterms:created xsi:type="dcterms:W3CDTF">2019-01-19T10:17:19Z</dcterms:created>
  <dcterms:modified xsi:type="dcterms:W3CDTF">2019-01-23T21:18:00Z</dcterms:modified>
</cp:coreProperties>
</file>